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Lora" pitchFamily="2" charset="77"/>
      <p:regular r:id="rId21"/>
      <p:bold r:id="rId22"/>
      <p:italic r:id="rId23"/>
      <p:boldItalic r:id="rId24"/>
    </p:embeddedFont>
    <p:embeddedFont>
      <p:font typeface="Maven Pro" pitchFamily="2" charset="77"/>
      <p:regular r:id="rId25"/>
      <p:bold r:id="rId26"/>
    </p:embeddedFont>
    <p:embeddedFont>
      <p:font typeface="Nunito" pitchFamily="2"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C4DFB8-AF23-4F34-A7CF-B36D4F98D655}">
  <a:tblStyle styleId="{39C4DFB8-AF23-4F34-A7CF-B36D4F98D6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2"/>
  </p:normalViewPr>
  <p:slideViewPr>
    <p:cSldViewPr snapToGrid="0" snapToObjects="1">
      <p:cViewPr varScale="1">
        <p:scale>
          <a:sx n="95" d="100"/>
          <a:sy n="95" d="100"/>
        </p:scale>
        <p:origin x="6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a5b6c32ca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4a5b6c32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89ef7fca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489ef7fca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89a9a5653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489a9a565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89c60bd9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89c60bd9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890793d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4890793d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standard scalar = x-u/s</a:t>
            </a:r>
            <a:endParaRPr/>
          </a:p>
        </p:txBody>
      </p:sp>
      <p:sp>
        <p:nvSpPr>
          <p:cNvPr id="328" name="Google Shape;3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a5b6c32ca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4a5b6c32ca_0_8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9790426" y="4546120"/>
            <a:ext cx="2255173" cy="2310006"/>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6724502" y="0"/>
            <a:ext cx="5085303" cy="5118675"/>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1098667" y="2151750"/>
            <a:ext cx="5673900" cy="2497200"/>
          </a:xfrm>
          <a:prstGeom prst="rect">
            <a:avLst/>
          </a:prstGeom>
        </p:spPr>
        <p:txBody>
          <a:bodyPr spcFirstLastPara="1" wrap="square" lIns="121900" tIns="121900" rIns="121900" bIns="121900"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2"/>
          <p:cNvSpPr txBox="1">
            <a:spLocks noGrp="1"/>
          </p:cNvSpPr>
          <p:nvPr>
            <p:ph type="subTitle" idx="1"/>
          </p:nvPr>
        </p:nvSpPr>
        <p:spPr>
          <a:xfrm>
            <a:off x="1098667" y="4795067"/>
            <a:ext cx="5673900" cy="927300"/>
          </a:xfrm>
          <a:prstGeom prst="rect">
            <a:avLst/>
          </a:prstGeom>
        </p:spPr>
        <p:txBody>
          <a:bodyPr spcFirstLastPara="1" wrap="square" lIns="121900" tIns="121900" rIns="121900" bIns="121900" anchor="t" anchorCtr="0"/>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8" name="Google Shape;48;p2"/>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69" y="5465463"/>
            <a:ext cx="12191743" cy="1392365"/>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851500" y="1030300"/>
            <a:ext cx="8489100" cy="2484300"/>
          </a:xfrm>
          <a:prstGeom prst="rect">
            <a:avLst/>
          </a:prstGeom>
        </p:spPr>
        <p:txBody>
          <a:bodyPr spcFirstLastPara="1" wrap="square" lIns="121900" tIns="121900" rIns="121900" bIns="121900" anchor="ctr" anchorCtr="0"/>
          <a:lstStyle>
            <a:lvl1pPr lvl="0" algn="ctr" rtl="0">
              <a:spcBef>
                <a:spcPts val="0"/>
              </a:spcBef>
              <a:spcAft>
                <a:spcPts val="0"/>
              </a:spcAft>
              <a:buClr>
                <a:schemeClr val="lt1"/>
              </a:buClr>
              <a:buSzPts val="10700"/>
              <a:buNone/>
              <a:defRPr sz="10700">
                <a:solidFill>
                  <a:schemeClr val="lt1"/>
                </a:solidFill>
              </a:defRPr>
            </a:lvl1pPr>
            <a:lvl2pPr lvl="1" algn="ctr" rtl="0">
              <a:spcBef>
                <a:spcPts val="0"/>
              </a:spcBef>
              <a:spcAft>
                <a:spcPts val="0"/>
              </a:spcAft>
              <a:buClr>
                <a:schemeClr val="lt1"/>
              </a:buClr>
              <a:buSzPts val="10700"/>
              <a:buNone/>
              <a:defRPr sz="10700">
                <a:solidFill>
                  <a:schemeClr val="lt1"/>
                </a:solidFill>
              </a:defRPr>
            </a:lvl2pPr>
            <a:lvl3pPr lvl="2" algn="ctr" rtl="0">
              <a:spcBef>
                <a:spcPts val="0"/>
              </a:spcBef>
              <a:spcAft>
                <a:spcPts val="0"/>
              </a:spcAft>
              <a:buClr>
                <a:schemeClr val="lt1"/>
              </a:buClr>
              <a:buSzPts val="10700"/>
              <a:buNone/>
              <a:defRPr sz="10700">
                <a:solidFill>
                  <a:schemeClr val="lt1"/>
                </a:solidFill>
              </a:defRPr>
            </a:lvl3pPr>
            <a:lvl4pPr lvl="3" algn="ctr" rtl="0">
              <a:spcBef>
                <a:spcPts val="0"/>
              </a:spcBef>
              <a:spcAft>
                <a:spcPts val="0"/>
              </a:spcAft>
              <a:buClr>
                <a:schemeClr val="lt1"/>
              </a:buClr>
              <a:buSzPts val="10700"/>
              <a:buNone/>
              <a:defRPr sz="10700">
                <a:solidFill>
                  <a:schemeClr val="lt1"/>
                </a:solidFill>
              </a:defRPr>
            </a:lvl4pPr>
            <a:lvl5pPr lvl="4" algn="ctr" rtl="0">
              <a:spcBef>
                <a:spcPts val="0"/>
              </a:spcBef>
              <a:spcAft>
                <a:spcPts val="0"/>
              </a:spcAft>
              <a:buClr>
                <a:schemeClr val="lt1"/>
              </a:buClr>
              <a:buSzPts val="10700"/>
              <a:buNone/>
              <a:defRPr sz="10700">
                <a:solidFill>
                  <a:schemeClr val="lt1"/>
                </a:solidFill>
              </a:defRPr>
            </a:lvl5pPr>
            <a:lvl6pPr lvl="5" algn="ctr" rtl="0">
              <a:spcBef>
                <a:spcPts val="0"/>
              </a:spcBef>
              <a:spcAft>
                <a:spcPts val="0"/>
              </a:spcAft>
              <a:buClr>
                <a:schemeClr val="lt1"/>
              </a:buClr>
              <a:buSzPts val="10700"/>
              <a:buNone/>
              <a:defRPr sz="10700">
                <a:solidFill>
                  <a:schemeClr val="lt1"/>
                </a:solidFill>
              </a:defRPr>
            </a:lvl6pPr>
            <a:lvl7pPr lvl="6" algn="ctr" rtl="0">
              <a:spcBef>
                <a:spcPts val="0"/>
              </a:spcBef>
              <a:spcAft>
                <a:spcPts val="0"/>
              </a:spcAft>
              <a:buClr>
                <a:schemeClr val="lt1"/>
              </a:buClr>
              <a:buSzPts val="10700"/>
              <a:buNone/>
              <a:defRPr sz="10700">
                <a:solidFill>
                  <a:schemeClr val="lt1"/>
                </a:solidFill>
              </a:defRPr>
            </a:lvl7pPr>
            <a:lvl8pPr lvl="7" algn="ctr" rtl="0">
              <a:spcBef>
                <a:spcPts val="0"/>
              </a:spcBef>
              <a:spcAft>
                <a:spcPts val="0"/>
              </a:spcAft>
              <a:buClr>
                <a:schemeClr val="lt1"/>
              </a:buClr>
              <a:buSzPts val="10700"/>
              <a:buNone/>
              <a:defRPr sz="10700">
                <a:solidFill>
                  <a:schemeClr val="lt1"/>
                </a:solidFill>
              </a:defRPr>
            </a:lvl8pPr>
            <a:lvl9pPr lvl="8" algn="ctr" rtl="0">
              <a:spcBef>
                <a:spcPts val="0"/>
              </a:spcBef>
              <a:spcAft>
                <a:spcPts val="0"/>
              </a:spcAft>
              <a:buClr>
                <a:schemeClr val="lt1"/>
              </a:buClr>
              <a:buSzPts val="10700"/>
              <a:buNone/>
              <a:defRPr sz="10700">
                <a:solidFill>
                  <a:schemeClr val="lt1"/>
                </a:solidFill>
              </a:defRPr>
            </a:lvl9pPr>
          </a:lstStyle>
          <a:p>
            <a:r>
              <a:t>xx%</a:t>
            </a:r>
          </a:p>
        </p:txBody>
      </p:sp>
      <p:sp>
        <p:nvSpPr>
          <p:cNvPr id="269" name="Google Shape;269;p11"/>
          <p:cNvSpPr txBox="1">
            <a:spLocks noGrp="1"/>
          </p:cNvSpPr>
          <p:nvPr>
            <p:ph type="body" idx="1"/>
          </p:nvPr>
        </p:nvSpPr>
        <p:spPr>
          <a:xfrm>
            <a:off x="1851500" y="3616400"/>
            <a:ext cx="8489100" cy="1481700"/>
          </a:xfrm>
          <a:prstGeom prst="rect">
            <a:avLst/>
          </a:prstGeom>
        </p:spPr>
        <p:txBody>
          <a:bodyPr spcFirstLastPara="1" wrap="square" lIns="121900" tIns="121900" rIns="121900" bIns="121900" anchor="t" anchorCtr="0"/>
          <a:lstStyle>
            <a:lvl1pPr marL="457200" lvl="0" indent="-336550" algn="ctr" rtl="0">
              <a:spcBef>
                <a:spcPts val="0"/>
              </a:spcBef>
              <a:spcAft>
                <a:spcPts val="0"/>
              </a:spcAft>
              <a:buClr>
                <a:schemeClr val="lt1"/>
              </a:buClr>
              <a:buSzPts val="1700"/>
              <a:buChar char="●"/>
              <a:defRPr>
                <a:solidFill>
                  <a:schemeClr val="lt1"/>
                </a:solidFill>
              </a:defRPr>
            </a:lvl1pPr>
            <a:lvl2pPr marL="914400" lvl="1" indent="-323850" algn="ctr" rtl="0">
              <a:spcBef>
                <a:spcPts val="2100"/>
              </a:spcBef>
              <a:spcAft>
                <a:spcPts val="0"/>
              </a:spcAft>
              <a:buClr>
                <a:schemeClr val="lt1"/>
              </a:buClr>
              <a:buSzPts val="1500"/>
              <a:buChar char="○"/>
              <a:defRPr>
                <a:solidFill>
                  <a:schemeClr val="lt1"/>
                </a:solidFill>
              </a:defRPr>
            </a:lvl2pPr>
            <a:lvl3pPr marL="1371600" lvl="2" indent="-323850" algn="ctr" rtl="0">
              <a:spcBef>
                <a:spcPts val="2100"/>
              </a:spcBef>
              <a:spcAft>
                <a:spcPts val="0"/>
              </a:spcAft>
              <a:buClr>
                <a:schemeClr val="lt1"/>
              </a:buClr>
              <a:buSzPts val="1500"/>
              <a:buChar char="■"/>
              <a:defRPr>
                <a:solidFill>
                  <a:schemeClr val="lt1"/>
                </a:solidFill>
              </a:defRPr>
            </a:lvl3pPr>
            <a:lvl4pPr marL="1828800" lvl="3" indent="-323850" algn="ctr" rtl="0">
              <a:spcBef>
                <a:spcPts val="2100"/>
              </a:spcBef>
              <a:spcAft>
                <a:spcPts val="0"/>
              </a:spcAft>
              <a:buClr>
                <a:schemeClr val="lt1"/>
              </a:buClr>
              <a:buSzPts val="1500"/>
              <a:buChar char="●"/>
              <a:defRPr>
                <a:solidFill>
                  <a:schemeClr val="lt1"/>
                </a:solidFill>
              </a:defRPr>
            </a:lvl4pPr>
            <a:lvl5pPr marL="2286000" lvl="4" indent="-323850" algn="ctr" rtl="0">
              <a:spcBef>
                <a:spcPts val="2100"/>
              </a:spcBef>
              <a:spcAft>
                <a:spcPts val="0"/>
              </a:spcAft>
              <a:buClr>
                <a:schemeClr val="lt1"/>
              </a:buClr>
              <a:buSzPts val="1500"/>
              <a:buChar char="○"/>
              <a:defRPr>
                <a:solidFill>
                  <a:schemeClr val="lt1"/>
                </a:solidFill>
              </a:defRPr>
            </a:lvl5pPr>
            <a:lvl6pPr marL="2743200" lvl="5" indent="-323850" algn="ctr" rtl="0">
              <a:spcBef>
                <a:spcPts val="2100"/>
              </a:spcBef>
              <a:spcAft>
                <a:spcPts val="0"/>
              </a:spcAft>
              <a:buClr>
                <a:schemeClr val="lt1"/>
              </a:buClr>
              <a:buSzPts val="1500"/>
              <a:buChar char="■"/>
              <a:defRPr>
                <a:solidFill>
                  <a:schemeClr val="lt1"/>
                </a:solidFill>
              </a:defRPr>
            </a:lvl6pPr>
            <a:lvl7pPr marL="3200400" lvl="6" indent="-323850" algn="ctr" rtl="0">
              <a:spcBef>
                <a:spcPts val="2100"/>
              </a:spcBef>
              <a:spcAft>
                <a:spcPts val="0"/>
              </a:spcAft>
              <a:buClr>
                <a:schemeClr val="lt1"/>
              </a:buClr>
              <a:buSzPts val="1500"/>
              <a:buChar char="●"/>
              <a:defRPr>
                <a:solidFill>
                  <a:schemeClr val="lt1"/>
                </a:solidFill>
              </a:defRPr>
            </a:lvl7pPr>
            <a:lvl8pPr marL="3657600" lvl="7" indent="-323850" algn="ctr" rtl="0">
              <a:spcBef>
                <a:spcPts val="2100"/>
              </a:spcBef>
              <a:spcAft>
                <a:spcPts val="0"/>
              </a:spcAft>
              <a:buClr>
                <a:schemeClr val="lt1"/>
              </a:buClr>
              <a:buSzPts val="1500"/>
              <a:buChar char="○"/>
              <a:defRPr>
                <a:solidFill>
                  <a:schemeClr val="lt1"/>
                </a:solidFill>
              </a:defRPr>
            </a:lvl8pPr>
            <a:lvl9pPr marL="4114800" lvl="8" indent="-323850" algn="ctr" rtl="0">
              <a:spcBef>
                <a:spcPts val="2100"/>
              </a:spcBef>
              <a:spcAft>
                <a:spcPts val="2100"/>
              </a:spcAft>
              <a:buClr>
                <a:schemeClr val="lt1"/>
              </a:buClr>
              <a:buSzPts val="1500"/>
              <a:buChar char="■"/>
              <a:defRPr>
                <a:solidFill>
                  <a:schemeClr val="lt1"/>
                </a:solidFill>
              </a:defRPr>
            </a:lvl9pPr>
          </a:lstStyle>
          <a:p>
            <a:endParaRPr/>
          </a:p>
        </p:txBody>
      </p:sp>
      <p:sp>
        <p:nvSpPr>
          <p:cNvPr id="270" name="Google Shape;270;p11"/>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3"/>
        <p:cNvGrpSpPr/>
        <p:nvPr/>
      </p:nvGrpSpPr>
      <p:grpSpPr>
        <a:xfrm>
          <a:off x="0" y="0"/>
          <a:ext cx="0" cy="0"/>
          <a:chOff x="0" y="0"/>
          <a:chExt cx="0" cy="0"/>
        </a:xfrm>
      </p:grpSpPr>
      <p:sp>
        <p:nvSpPr>
          <p:cNvPr id="274" name="Google Shape;274;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75" name="Google Shape;275;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276" name="Google Shape;276;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8" name="Google Shape;278;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95687" y="4541"/>
            <a:ext cx="1644245" cy="1846001"/>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9033219" y="3871914"/>
            <a:ext cx="2914791" cy="2985925"/>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1098667" y="2151767"/>
            <a:ext cx="7810500" cy="2497200"/>
          </a:xfrm>
          <a:prstGeom prst="rect">
            <a:avLst/>
          </a:prstGeom>
        </p:spPr>
        <p:txBody>
          <a:bodyPr spcFirstLastPara="1" wrap="square" lIns="121900" tIns="121900" rIns="121900" bIns="121900"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3" name="Google Shape;83;p3"/>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834621" y="399168"/>
            <a:ext cx="1332416" cy="1332416"/>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89" name="Google Shape;89;p4"/>
          <p:cNvSpPr txBox="1">
            <a:spLocks noGrp="1"/>
          </p:cNvSpPr>
          <p:nvPr>
            <p:ph type="body" idx="1"/>
          </p:nvPr>
        </p:nvSpPr>
        <p:spPr>
          <a:xfrm>
            <a:off x="1738400" y="2653400"/>
            <a:ext cx="9374100" cy="3388800"/>
          </a:xfrm>
          <a:prstGeom prst="rect">
            <a:avLst/>
          </a:prstGeom>
        </p:spPr>
        <p:txBody>
          <a:bodyPr spcFirstLastPara="1" wrap="square" lIns="121900" tIns="121900" rIns="121900" bIns="121900" anchor="t" anchorCtr="0"/>
          <a:lstStyle>
            <a:lvl1pPr marL="457200" lvl="0" indent="-336550" rtl="0">
              <a:spcBef>
                <a:spcPts val="0"/>
              </a:spcBef>
              <a:spcAft>
                <a:spcPts val="0"/>
              </a:spcAft>
              <a:buSzPts val="1700"/>
              <a:buChar char="●"/>
              <a:defRPr/>
            </a:lvl1pPr>
            <a:lvl2pPr marL="914400" lvl="1" indent="-323850" rtl="0">
              <a:spcBef>
                <a:spcPts val="2100"/>
              </a:spcBef>
              <a:spcAft>
                <a:spcPts val="0"/>
              </a:spcAft>
              <a:buSzPts val="1500"/>
              <a:buChar char="○"/>
              <a:defRPr/>
            </a:lvl2pPr>
            <a:lvl3pPr marL="1371600" lvl="2" indent="-323850" rtl="0">
              <a:spcBef>
                <a:spcPts val="2100"/>
              </a:spcBef>
              <a:spcAft>
                <a:spcPts val="0"/>
              </a:spcAft>
              <a:buSzPts val="1500"/>
              <a:buChar char="■"/>
              <a:defRPr/>
            </a:lvl3pPr>
            <a:lvl4pPr marL="1828800" lvl="3" indent="-323850" rtl="0">
              <a:spcBef>
                <a:spcPts val="2100"/>
              </a:spcBef>
              <a:spcAft>
                <a:spcPts val="0"/>
              </a:spcAft>
              <a:buSzPts val="1500"/>
              <a:buChar char="●"/>
              <a:defRPr/>
            </a:lvl4pPr>
            <a:lvl5pPr marL="2286000" lvl="4" indent="-323850" rtl="0">
              <a:spcBef>
                <a:spcPts val="2100"/>
              </a:spcBef>
              <a:spcAft>
                <a:spcPts val="0"/>
              </a:spcAft>
              <a:buSzPts val="1500"/>
              <a:buChar char="○"/>
              <a:defRPr/>
            </a:lvl5pPr>
            <a:lvl6pPr marL="2743200" lvl="5" indent="-323850" rtl="0">
              <a:spcBef>
                <a:spcPts val="2100"/>
              </a:spcBef>
              <a:spcAft>
                <a:spcPts val="0"/>
              </a:spcAft>
              <a:buSzPts val="1500"/>
              <a:buChar char="■"/>
              <a:defRPr/>
            </a:lvl6pPr>
            <a:lvl7pPr marL="3200400" lvl="6" indent="-323850" rtl="0">
              <a:spcBef>
                <a:spcPts val="2100"/>
              </a:spcBef>
              <a:spcAft>
                <a:spcPts val="0"/>
              </a:spcAft>
              <a:buSzPts val="1500"/>
              <a:buChar char="●"/>
              <a:defRPr/>
            </a:lvl7pPr>
            <a:lvl8pPr marL="3657600" lvl="7" indent="-323850" rtl="0">
              <a:spcBef>
                <a:spcPts val="2100"/>
              </a:spcBef>
              <a:spcAft>
                <a:spcPts val="0"/>
              </a:spcAft>
              <a:buSzPts val="1500"/>
              <a:buChar char="○"/>
              <a:defRPr/>
            </a:lvl8pPr>
            <a:lvl9pPr marL="4114800" lvl="8" indent="-323850" rtl="0">
              <a:spcBef>
                <a:spcPts val="2100"/>
              </a:spcBef>
              <a:spcAft>
                <a:spcPts val="2100"/>
              </a:spcAft>
              <a:buSzPts val="1500"/>
              <a:buChar char="■"/>
              <a:defRPr/>
            </a:lvl9pPr>
          </a:lstStyle>
          <a:p>
            <a:endParaRPr/>
          </a:p>
        </p:txBody>
      </p:sp>
      <p:sp>
        <p:nvSpPr>
          <p:cNvPr id="90" name="Google Shape;90;p4"/>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834621" y="399168"/>
            <a:ext cx="1332416" cy="1332416"/>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6" name="Google Shape;96;p5"/>
          <p:cNvSpPr txBox="1">
            <a:spLocks noGrp="1"/>
          </p:cNvSpPr>
          <p:nvPr>
            <p:ph type="body" idx="1"/>
          </p:nvPr>
        </p:nvSpPr>
        <p:spPr>
          <a:xfrm>
            <a:off x="1738400" y="2653400"/>
            <a:ext cx="4574100" cy="3388800"/>
          </a:xfrm>
          <a:prstGeom prst="rect">
            <a:avLst/>
          </a:prstGeom>
        </p:spPr>
        <p:txBody>
          <a:bodyPr spcFirstLastPara="1" wrap="square" lIns="121900" tIns="121900" rIns="121900" bIns="121900" anchor="t" anchorCtr="0"/>
          <a:lstStyle>
            <a:lvl1pPr marL="457200" lvl="0" indent="-336550" rtl="0">
              <a:spcBef>
                <a:spcPts val="0"/>
              </a:spcBef>
              <a:spcAft>
                <a:spcPts val="0"/>
              </a:spcAft>
              <a:buSzPts val="1700"/>
              <a:buChar char="●"/>
              <a:defRPr/>
            </a:lvl1pPr>
            <a:lvl2pPr marL="914400" lvl="1" indent="-323850" rtl="0">
              <a:spcBef>
                <a:spcPts val="2100"/>
              </a:spcBef>
              <a:spcAft>
                <a:spcPts val="0"/>
              </a:spcAft>
              <a:buSzPts val="1500"/>
              <a:buChar char="○"/>
              <a:defRPr/>
            </a:lvl2pPr>
            <a:lvl3pPr marL="1371600" lvl="2" indent="-323850" rtl="0">
              <a:spcBef>
                <a:spcPts val="2100"/>
              </a:spcBef>
              <a:spcAft>
                <a:spcPts val="0"/>
              </a:spcAft>
              <a:buSzPts val="1500"/>
              <a:buChar char="■"/>
              <a:defRPr/>
            </a:lvl3pPr>
            <a:lvl4pPr marL="1828800" lvl="3" indent="-323850" rtl="0">
              <a:spcBef>
                <a:spcPts val="2100"/>
              </a:spcBef>
              <a:spcAft>
                <a:spcPts val="0"/>
              </a:spcAft>
              <a:buSzPts val="1500"/>
              <a:buChar char="●"/>
              <a:defRPr/>
            </a:lvl4pPr>
            <a:lvl5pPr marL="2286000" lvl="4" indent="-323850" rtl="0">
              <a:spcBef>
                <a:spcPts val="2100"/>
              </a:spcBef>
              <a:spcAft>
                <a:spcPts val="0"/>
              </a:spcAft>
              <a:buSzPts val="1500"/>
              <a:buChar char="○"/>
              <a:defRPr/>
            </a:lvl5pPr>
            <a:lvl6pPr marL="2743200" lvl="5" indent="-323850" rtl="0">
              <a:spcBef>
                <a:spcPts val="2100"/>
              </a:spcBef>
              <a:spcAft>
                <a:spcPts val="0"/>
              </a:spcAft>
              <a:buSzPts val="1500"/>
              <a:buChar char="■"/>
              <a:defRPr/>
            </a:lvl6pPr>
            <a:lvl7pPr marL="3200400" lvl="6" indent="-323850" rtl="0">
              <a:spcBef>
                <a:spcPts val="2100"/>
              </a:spcBef>
              <a:spcAft>
                <a:spcPts val="0"/>
              </a:spcAft>
              <a:buSzPts val="1500"/>
              <a:buChar char="●"/>
              <a:defRPr/>
            </a:lvl7pPr>
            <a:lvl8pPr marL="3657600" lvl="7" indent="-323850" rtl="0">
              <a:spcBef>
                <a:spcPts val="2100"/>
              </a:spcBef>
              <a:spcAft>
                <a:spcPts val="0"/>
              </a:spcAft>
              <a:buSzPts val="1500"/>
              <a:buChar char="○"/>
              <a:defRPr/>
            </a:lvl8pPr>
            <a:lvl9pPr marL="4114800" lvl="8" indent="-323850" rtl="0">
              <a:spcBef>
                <a:spcPts val="2100"/>
              </a:spcBef>
              <a:spcAft>
                <a:spcPts val="2100"/>
              </a:spcAft>
              <a:buSzPts val="1500"/>
              <a:buChar char="■"/>
              <a:defRPr/>
            </a:lvl9pPr>
          </a:lstStyle>
          <a:p>
            <a:endParaRPr/>
          </a:p>
        </p:txBody>
      </p:sp>
      <p:sp>
        <p:nvSpPr>
          <p:cNvPr id="97" name="Google Shape;97;p5"/>
          <p:cNvSpPr txBox="1">
            <a:spLocks noGrp="1"/>
          </p:cNvSpPr>
          <p:nvPr>
            <p:ph type="body" idx="2"/>
          </p:nvPr>
        </p:nvSpPr>
        <p:spPr>
          <a:xfrm>
            <a:off x="6538200" y="2653400"/>
            <a:ext cx="4574100" cy="3388800"/>
          </a:xfrm>
          <a:prstGeom prst="rect">
            <a:avLst/>
          </a:prstGeom>
        </p:spPr>
        <p:txBody>
          <a:bodyPr spcFirstLastPara="1" wrap="square" lIns="121900" tIns="121900" rIns="121900" bIns="121900" anchor="t" anchorCtr="0"/>
          <a:lstStyle>
            <a:lvl1pPr marL="457200" lvl="0" indent="-336550" rtl="0">
              <a:spcBef>
                <a:spcPts val="0"/>
              </a:spcBef>
              <a:spcAft>
                <a:spcPts val="0"/>
              </a:spcAft>
              <a:buSzPts val="1700"/>
              <a:buChar char="●"/>
              <a:defRPr/>
            </a:lvl1pPr>
            <a:lvl2pPr marL="914400" lvl="1" indent="-323850" rtl="0">
              <a:spcBef>
                <a:spcPts val="2100"/>
              </a:spcBef>
              <a:spcAft>
                <a:spcPts val="0"/>
              </a:spcAft>
              <a:buSzPts val="1500"/>
              <a:buChar char="○"/>
              <a:defRPr/>
            </a:lvl2pPr>
            <a:lvl3pPr marL="1371600" lvl="2" indent="-323850" rtl="0">
              <a:spcBef>
                <a:spcPts val="2100"/>
              </a:spcBef>
              <a:spcAft>
                <a:spcPts val="0"/>
              </a:spcAft>
              <a:buSzPts val="1500"/>
              <a:buChar char="■"/>
              <a:defRPr/>
            </a:lvl3pPr>
            <a:lvl4pPr marL="1828800" lvl="3" indent="-323850" rtl="0">
              <a:spcBef>
                <a:spcPts val="2100"/>
              </a:spcBef>
              <a:spcAft>
                <a:spcPts val="0"/>
              </a:spcAft>
              <a:buSzPts val="1500"/>
              <a:buChar char="●"/>
              <a:defRPr/>
            </a:lvl4pPr>
            <a:lvl5pPr marL="2286000" lvl="4" indent="-323850" rtl="0">
              <a:spcBef>
                <a:spcPts val="2100"/>
              </a:spcBef>
              <a:spcAft>
                <a:spcPts val="0"/>
              </a:spcAft>
              <a:buSzPts val="1500"/>
              <a:buChar char="○"/>
              <a:defRPr/>
            </a:lvl5pPr>
            <a:lvl6pPr marL="2743200" lvl="5" indent="-323850" rtl="0">
              <a:spcBef>
                <a:spcPts val="2100"/>
              </a:spcBef>
              <a:spcAft>
                <a:spcPts val="0"/>
              </a:spcAft>
              <a:buSzPts val="1500"/>
              <a:buChar char="■"/>
              <a:defRPr/>
            </a:lvl6pPr>
            <a:lvl7pPr marL="3200400" lvl="6" indent="-323850" rtl="0">
              <a:spcBef>
                <a:spcPts val="2100"/>
              </a:spcBef>
              <a:spcAft>
                <a:spcPts val="0"/>
              </a:spcAft>
              <a:buSzPts val="1500"/>
              <a:buChar char="●"/>
              <a:defRPr/>
            </a:lvl7pPr>
            <a:lvl8pPr marL="3657600" lvl="7" indent="-323850" rtl="0">
              <a:spcBef>
                <a:spcPts val="2100"/>
              </a:spcBef>
              <a:spcAft>
                <a:spcPts val="0"/>
              </a:spcAft>
              <a:buSzPts val="1500"/>
              <a:buChar char="○"/>
              <a:defRPr/>
            </a:lvl8pPr>
            <a:lvl9pPr marL="4114800" lvl="8" indent="-323850" rtl="0">
              <a:spcBef>
                <a:spcPts val="2100"/>
              </a:spcBef>
              <a:spcAft>
                <a:spcPts val="2100"/>
              </a:spcAft>
              <a:buSzPts val="1500"/>
              <a:buChar char="■"/>
              <a:defRPr/>
            </a:lvl9pPr>
          </a:lstStyle>
          <a:p>
            <a:endParaRPr/>
          </a:p>
        </p:txBody>
      </p:sp>
      <p:sp>
        <p:nvSpPr>
          <p:cNvPr id="98" name="Google Shape;98;p5"/>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834621" y="399168"/>
            <a:ext cx="1332416" cy="1332416"/>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4" name="Google Shape;104;p6"/>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834621" y="399168"/>
            <a:ext cx="1332416"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738400" y="798100"/>
            <a:ext cx="4416000" cy="2120100"/>
          </a:xfrm>
          <a:prstGeom prst="rect">
            <a:avLst/>
          </a:prstGeom>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10" name="Google Shape;110;p7"/>
          <p:cNvSpPr txBox="1">
            <a:spLocks noGrp="1"/>
          </p:cNvSpPr>
          <p:nvPr>
            <p:ph type="body" idx="1"/>
          </p:nvPr>
        </p:nvSpPr>
        <p:spPr>
          <a:xfrm>
            <a:off x="1738400" y="3079567"/>
            <a:ext cx="4416000" cy="2962500"/>
          </a:xfrm>
          <a:prstGeom prst="rect">
            <a:avLst/>
          </a:prstGeom>
        </p:spPr>
        <p:txBody>
          <a:bodyPr spcFirstLastPara="1" wrap="square" lIns="121900" tIns="121900" rIns="121900" bIns="121900" anchor="t" anchorCtr="0"/>
          <a:lstStyle>
            <a:lvl1pPr marL="457200" lvl="0" indent="-336550" rtl="0">
              <a:spcBef>
                <a:spcPts val="0"/>
              </a:spcBef>
              <a:spcAft>
                <a:spcPts val="0"/>
              </a:spcAft>
              <a:buSzPts val="1700"/>
              <a:buChar char="●"/>
              <a:defRPr/>
            </a:lvl1pPr>
            <a:lvl2pPr marL="914400" lvl="1" indent="-323850" rtl="0">
              <a:spcBef>
                <a:spcPts val="2100"/>
              </a:spcBef>
              <a:spcAft>
                <a:spcPts val="0"/>
              </a:spcAft>
              <a:buSzPts val="1500"/>
              <a:buChar char="○"/>
              <a:defRPr/>
            </a:lvl2pPr>
            <a:lvl3pPr marL="1371600" lvl="2" indent="-323850" rtl="0">
              <a:spcBef>
                <a:spcPts val="2100"/>
              </a:spcBef>
              <a:spcAft>
                <a:spcPts val="0"/>
              </a:spcAft>
              <a:buSzPts val="1500"/>
              <a:buChar char="■"/>
              <a:defRPr/>
            </a:lvl3pPr>
            <a:lvl4pPr marL="1828800" lvl="3" indent="-323850" rtl="0">
              <a:spcBef>
                <a:spcPts val="2100"/>
              </a:spcBef>
              <a:spcAft>
                <a:spcPts val="0"/>
              </a:spcAft>
              <a:buSzPts val="1500"/>
              <a:buChar char="●"/>
              <a:defRPr/>
            </a:lvl4pPr>
            <a:lvl5pPr marL="2286000" lvl="4" indent="-323850" rtl="0">
              <a:spcBef>
                <a:spcPts val="2100"/>
              </a:spcBef>
              <a:spcAft>
                <a:spcPts val="0"/>
              </a:spcAft>
              <a:buSzPts val="1500"/>
              <a:buChar char="○"/>
              <a:defRPr/>
            </a:lvl5pPr>
            <a:lvl6pPr marL="2743200" lvl="5" indent="-323850" rtl="0">
              <a:spcBef>
                <a:spcPts val="2100"/>
              </a:spcBef>
              <a:spcAft>
                <a:spcPts val="0"/>
              </a:spcAft>
              <a:buSzPts val="1500"/>
              <a:buChar char="■"/>
              <a:defRPr/>
            </a:lvl6pPr>
            <a:lvl7pPr marL="3200400" lvl="6" indent="-323850" rtl="0">
              <a:spcBef>
                <a:spcPts val="2100"/>
              </a:spcBef>
              <a:spcAft>
                <a:spcPts val="0"/>
              </a:spcAft>
              <a:buSzPts val="1500"/>
              <a:buChar char="●"/>
              <a:defRPr/>
            </a:lvl7pPr>
            <a:lvl8pPr marL="3657600" lvl="7" indent="-323850" rtl="0">
              <a:spcBef>
                <a:spcPts val="2100"/>
              </a:spcBef>
              <a:spcAft>
                <a:spcPts val="0"/>
              </a:spcAft>
              <a:buSzPts val="1500"/>
              <a:buChar char="○"/>
              <a:defRPr/>
            </a:lvl8pPr>
            <a:lvl9pPr marL="4114800" lvl="8" indent="-323850" rtl="0">
              <a:spcBef>
                <a:spcPts val="2100"/>
              </a:spcBef>
              <a:spcAft>
                <a:spcPts val="2100"/>
              </a:spcAft>
              <a:buSzPts val="1500"/>
              <a:buChar char="■"/>
              <a:defRPr/>
            </a:lvl9pPr>
          </a:lstStyle>
          <a:p>
            <a:endParaRPr/>
          </a:p>
        </p:txBody>
      </p:sp>
      <p:sp>
        <p:nvSpPr>
          <p:cNvPr id="111" name="Google Shape;111;p7"/>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9155392" y="1742"/>
            <a:ext cx="3023192" cy="3468833"/>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1098667" y="1018133"/>
            <a:ext cx="7810500" cy="4764300"/>
          </a:xfrm>
          <a:prstGeom prst="rect">
            <a:avLst/>
          </a:prstGeom>
        </p:spPr>
        <p:txBody>
          <a:bodyPr spcFirstLastPara="1" wrap="square" lIns="121900" tIns="121900" rIns="121900" bIns="121900"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26" name="Google Shape;126;p8"/>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834621" y="399168"/>
            <a:ext cx="1332416" cy="1332416"/>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738400" y="798100"/>
            <a:ext cx="4574100" cy="26535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32" name="Google Shape;132;p9"/>
          <p:cNvSpPr txBox="1">
            <a:spLocks noGrp="1"/>
          </p:cNvSpPr>
          <p:nvPr>
            <p:ph type="subTitle" idx="1"/>
          </p:nvPr>
        </p:nvSpPr>
        <p:spPr>
          <a:xfrm>
            <a:off x="1738400" y="3657604"/>
            <a:ext cx="4574100" cy="9681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33" name="Google Shape;133;p9"/>
          <p:cNvSpPr txBox="1">
            <a:spLocks noGrp="1"/>
          </p:cNvSpPr>
          <p:nvPr>
            <p:ph type="body" idx="2"/>
          </p:nvPr>
        </p:nvSpPr>
        <p:spPr>
          <a:xfrm>
            <a:off x="6538267" y="881333"/>
            <a:ext cx="4574100" cy="51609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lstStyle>
            <a:lvl1pPr marL="457200" lvl="0" indent="-336550" rtl="0">
              <a:spcBef>
                <a:spcPts val="0"/>
              </a:spcBef>
              <a:spcAft>
                <a:spcPts val="0"/>
              </a:spcAft>
              <a:buSzPts val="1700"/>
              <a:buChar char="●"/>
              <a:defRPr/>
            </a:lvl1pPr>
            <a:lvl2pPr marL="914400" lvl="1" indent="-323850" rtl="0">
              <a:spcBef>
                <a:spcPts val="2100"/>
              </a:spcBef>
              <a:spcAft>
                <a:spcPts val="0"/>
              </a:spcAft>
              <a:buSzPts val="1500"/>
              <a:buChar char="○"/>
              <a:defRPr/>
            </a:lvl2pPr>
            <a:lvl3pPr marL="1371600" lvl="2" indent="-323850" rtl="0">
              <a:spcBef>
                <a:spcPts val="2100"/>
              </a:spcBef>
              <a:spcAft>
                <a:spcPts val="0"/>
              </a:spcAft>
              <a:buSzPts val="1500"/>
              <a:buChar char="■"/>
              <a:defRPr/>
            </a:lvl3pPr>
            <a:lvl4pPr marL="1828800" lvl="3" indent="-323850" rtl="0">
              <a:spcBef>
                <a:spcPts val="2100"/>
              </a:spcBef>
              <a:spcAft>
                <a:spcPts val="0"/>
              </a:spcAft>
              <a:buSzPts val="1500"/>
              <a:buChar char="●"/>
              <a:defRPr/>
            </a:lvl4pPr>
            <a:lvl5pPr marL="2286000" lvl="4" indent="-323850" rtl="0">
              <a:spcBef>
                <a:spcPts val="2100"/>
              </a:spcBef>
              <a:spcAft>
                <a:spcPts val="0"/>
              </a:spcAft>
              <a:buSzPts val="1500"/>
              <a:buChar char="○"/>
              <a:defRPr/>
            </a:lvl5pPr>
            <a:lvl6pPr marL="2743200" lvl="5" indent="-323850" rtl="0">
              <a:spcBef>
                <a:spcPts val="2100"/>
              </a:spcBef>
              <a:spcAft>
                <a:spcPts val="0"/>
              </a:spcAft>
              <a:buSzPts val="1500"/>
              <a:buChar char="■"/>
              <a:defRPr/>
            </a:lvl6pPr>
            <a:lvl7pPr marL="3200400" lvl="6" indent="-323850" rtl="0">
              <a:spcBef>
                <a:spcPts val="2100"/>
              </a:spcBef>
              <a:spcAft>
                <a:spcPts val="0"/>
              </a:spcAft>
              <a:buSzPts val="1500"/>
              <a:buChar char="●"/>
              <a:defRPr/>
            </a:lvl7pPr>
            <a:lvl8pPr marL="3657600" lvl="7" indent="-323850" rtl="0">
              <a:spcBef>
                <a:spcPts val="2100"/>
              </a:spcBef>
              <a:spcAft>
                <a:spcPts val="0"/>
              </a:spcAft>
              <a:buSzPts val="1500"/>
              <a:buChar char="○"/>
              <a:defRPr/>
            </a:lvl8pPr>
            <a:lvl9pPr marL="4114800" lvl="8" indent="-323850" rtl="0">
              <a:spcBef>
                <a:spcPts val="2100"/>
              </a:spcBef>
              <a:spcAft>
                <a:spcPts val="2100"/>
              </a:spcAft>
              <a:buSzPts val="1500"/>
              <a:buChar char="■"/>
              <a:defRPr/>
            </a:lvl9pPr>
          </a:lstStyle>
          <a:p>
            <a:endParaRPr/>
          </a:p>
        </p:txBody>
      </p:sp>
      <p:sp>
        <p:nvSpPr>
          <p:cNvPr id="134" name="Google Shape;134;p9"/>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951176" y="5129497"/>
            <a:ext cx="1100560" cy="1100560"/>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738400" y="5518633"/>
            <a:ext cx="7790700" cy="713100"/>
          </a:xfrm>
          <a:prstGeom prst="rect">
            <a:avLst/>
          </a:prstGeom>
        </p:spPr>
        <p:txBody>
          <a:bodyPr spcFirstLastPara="1" wrap="square" lIns="121900" tIns="121900" rIns="121900" bIns="121900" anchor="t" anchorCtr="0"/>
          <a:lstStyle>
            <a:lvl1pPr marL="457200" lvl="0" indent="-228600" rtl="0">
              <a:lnSpc>
                <a:spcPct val="100000"/>
              </a:lnSpc>
              <a:spcBef>
                <a:spcPts val="0"/>
              </a:spcBef>
              <a:spcAft>
                <a:spcPts val="0"/>
              </a:spcAft>
              <a:buSzPts val="1700"/>
              <a:buNone/>
              <a:defRPr/>
            </a:lvl1pPr>
          </a:lstStyle>
          <a:p>
            <a:endParaRPr/>
          </a:p>
        </p:txBody>
      </p:sp>
      <p:sp>
        <p:nvSpPr>
          <p:cNvPr id="140" name="Google Shape;140;p10"/>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rt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1pPr>
            <a:lvl2pPr lvl="1" rt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2pPr>
            <a:lvl3pPr lvl="2" rt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3pPr>
            <a:lvl4pPr lvl="3" rt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4pPr>
            <a:lvl5pPr lvl="4" rt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5pPr>
            <a:lvl6pPr lvl="5" rt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6pPr>
            <a:lvl7pPr lvl="6" rt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7pPr>
            <a:lvl8pPr lvl="7" rt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8pPr>
            <a:lvl9pPr lvl="8" rt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336550" rtl="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marL="914400" lvl="1" indent="-323850" rtl="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marL="1371600" lvl="2" indent="-323850" rtl="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marL="1828800" lvl="3" indent="-323850" rtl="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marL="2286000" lvl="4" indent="-323850" rtl="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marL="2743200" lvl="5" indent="-323850" rtl="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marL="3200400" lvl="6" indent="-323850" rtl="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marL="3657600" lvl="7" indent="-323850" rtl="0">
              <a:lnSpc>
                <a:spcPct val="115000"/>
              </a:lnSpc>
              <a:spcBef>
                <a:spcPts val="210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marL="4114800" lvl="8" indent="-323850" rtl="0">
              <a:lnSpc>
                <a:spcPct val="115000"/>
              </a:lnSpc>
              <a:spcBef>
                <a:spcPts val="2100"/>
              </a:spcBef>
              <a:spcAft>
                <a:spcPts val="2100"/>
              </a:spcAft>
              <a:buClr>
                <a:schemeClr val="dk2"/>
              </a:buClr>
              <a:buSzPts val="1500"/>
              <a:buFont typeface="Nunito"/>
              <a:buChar char="■"/>
              <a:defRPr sz="15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Autofit/>
          </a:bodyPr>
          <a:lstStyle>
            <a:lvl1pPr lvl="0" algn="r" rtl="0">
              <a:buNone/>
              <a:defRPr sz="1200">
                <a:solidFill>
                  <a:schemeClr val="dk2"/>
                </a:solidFill>
                <a:latin typeface="Nunito"/>
                <a:ea typeface="Nunito"/>
                <a:cs typeface="Nunito"/>
                <a:sym typeface="Nunito"/>
              </a:defRPr>
            </a:lvl1pPr>
            <a:lvl2pPr lvl="1" algn="r" rtl="0">
              <a:buNone/>
              <a:defRPr sz="1200">
                <a:solidFill>
                  <a:schemeClr val="dk2"/>
                </a:solidFill>
                <a:latin typeface="Nunito"/>
                <a:ea typeface="Nunito"/>
                <a:cs typeface="Nunito"/>
                <a:sym typeface="Nunito"/>
              </a:defRPr>
            </a:lvl2pPr>
            <a:lvl3pPr lvl="2" algn="r" rtl="0">
              <a:buNone/>
              <a:defRPr sz="1200">
                <a:solidFill>
                  <a:schemeClr val="dk2"/>
                </a:solidFill>
                <a:latin typeface="Nunito"/>
                <a:ea typeface="Nunito"/>
                <a:cs typeface="Nunito"/>
                <a:sym typeface="Nunito"/>
              </a:defRPr>
            </a:lvl3pPr>
            <a:lvl4pPr lvl="3" algn="r" rtl="0">
              <a:buNone/>
              <a:defRPr sz="1200">
                <a:solidFill>
                  <a:schemeClr val="dk2"/>
                </a:solidFill>
                <a:latin typeface="Nunito"/>
                <a:ea typeface="Nunito"/>
                <a:cs typeface="Nunito"/>
                <a:sym typeface="Nunito"/>
              </a:defRPr>
            </a:lvl4pPr>
            <a:lvl5pPr lvl="4" algn="r" rtl="0">
              <a:buNone/>
              <a:defRPr sz="1200">
                <a:solidFill>
                  <a:schemeClr val="dk2"/>
                </a:solidFill>
                <a:latin typeface="Nunito"/>
                <a:ea typeface="Nunito"/>
                <a:cs typeface="Nunito"/>
                <a:sym typeface="Nunito"/>
              </a:defRPr>
            </a:lvl5pPr>
            <a:lvl6pPr lvl="5" algn="r" rtl="0">
              <a:buNone/>
              <a:defRPr sz="1200">
                <a:solidFill>
                  <a:schemeClr val="dk2"/>
                </a:solidFill>
                <a:latin typeface="Nunito"/>
                <a:ea typeface="Nunito"/>
                <a:cs typeface="Nunito"/>
                <a:sym typeface="Nunito"/>
              </a:defRPr>
            </a:lvl6pPr>
            <a:lvl7pPr lvl="6" algn="r" rtl="0">
              <a:buNone/>
              <a:defRPr sz="1200">
                <a:solidFill>
                  <a:schemeClr val="dk2"/>
                </a:solidFill>
                <a:latin typeface="Nunito"/>
                <a:ea typeface="Nunito"/>
                <a:cs typeface="Nunito"/>
                <a:sym typeface="Nunito"/>
              </a:defRPr>
            </a:lvl7pPr>
            <a:lvl8pPr lvl="7" algn="r" rtl="0">
              <a:buNone/>
              <a:defRPr sz="1200">
                <a:solidFill>
                  <a:schemeClr val="dk2"/>
                </a:solidFill>
                <a:latin typeface="Nunito"/>
                <a:ea typeface="Nunito"/>
                <a:cs typeface="Nunito"/>
                <a:sym typeface="Nunito"/>
              </a:defRPr>
            </a:lvl8pPr>
            <a:lvl9pPr lvl="8" algn="r" rtl="0">
              <a:buNone/>
              <a:defRPr sz="12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www.scielo.br/scielo.php?script=sci_arttext&amp;pid=S1679-45082012000200004"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hyperlink" Target="https://scikit-learn.org/stable/modules/generated/sklearn.decomposition.PCA.html" TargetMode="External"/><Relationship Id="rId4" Type="http://schemas.openxmlformats.org/officeDocument/2006/relationships/hyperlink" Target="https://sebastianraschka.com/Articles/2014_pca_step_by_step.html#drop_label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ctrTitle"/>
          </p:nvPr>
        </p:nvSpPr>
        <p:spPr>
          <a:xfrm>
            <a:off x="1098667" y="2151750"/>
            <a:ext cx="5673900" cy="24972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dirty="0"/>
              <a:t>Image Compression Using PCA</a:t>
            </a:r>
            <a:endParaRPr dirty="0"/>
          </a:p>
        </p:txBody>
      </p:sp>
      <p:sp>
        <p:nvSpPr>
          <p:cNvPr id="284" name="Google Shape;284;p14"/>
          <p:cNvSpPr txBox="1">
            <a:spLocks noGrp="1"/>
          </p:cNvSpPr>
          <p:nvPr>
            <p:ph type="subTitle" idx="1"/>
          </p:nvPr>
        </p:nvSpPr>
        <p:spPr>
          <a:xfrm>
            <a:off x="1098667" y="4795067"/>
            <a:ext cx="5673900" cy="9273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1000"/>
              </a:spcBef>
              <a:spcAft>
                <a:spcPts val="0"/>
              </a:spcAft>
              <a:buClr>
                <a:schemeClr val="dk1"/>
              </a:buClr>
              <a:buSzPts val="2220"/>
              <a:buNone/>
            </a:pPr>
            <a:r>
              <a:rPr lang="en-US" sz="2220" dirty="0"/>
              <a:t>Brent White</a:t>
            </a:r>
            <a:endParaRPr dirty="0"/>
          </a:p>
          <a:p>
            <a:pPr marL="0" lvl="0" indent="0" algn="ctr" rtl="0">
              <a:lnSpc>
                <a:spcPct val="80000"/>
              </a:lnSpc>
              <a:spcBef>
                <a:spcPts val="1000"/>
              </a:spcBef>
              <a:spcAft>
                <a:spcPts val="0"/>
              </a:spcAft>
              <a:buClr>
                <a:schemeClr val="dk1"/>
              </a:buClr>
              <a:buSzPts val="2220"/>
              <a:buNone/>
            </a:pPr>
            <a:r>
              <a:rPr lang="en-US" sz="2220" dirty="0"/>
              <a:t>12-5-2018</a:t>
            </a:r>
            <a:endParaRPr sz="22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Image #2</a:t>
            </a:r>
            <a:endParaRPr>
              <a:solidFill>
                <a:srgbClr val="FF0000"/>
              </a:solidFill>
            </a:endParaRPr>
          </a:p>
        </p:txBody>
      </p:sp>
      <p:sp>
        <p:nvSpPr>
          <p:cNvPr id="349" name="Google Shape;349;p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chemeClr val="dk1"/>
              </a:buClr>
              <a:buSzPts val="2400"/>
              <a:buChar char="●"/>
            </a:pPr>
            <a:r>
              <a:rPr lang="en-US" sz="2400"/>
              <a:t>Original</a:t>
            </a:r>
            <a:endParaRPr sz="2400"/>
          </a:p>
          <a:p>
            <a:pPr marL="228600" lvl="0" indent="-203200" algn="l" rtl="0">
              <a:lnSpc>
                <a:spcPct val="90000"/>
              </a:lnSpc>
              <a:spcBef>
                <a:spcPts val="1000"/>
              </a:spcBef>
              <a:spcAft>
                <a:spcPts val="0"/>
              </a:spcAft>
              <a:buClr>
                <a:schemeClr val="dk1"/>
              </a:buClr>
              <a:buSzPts val="2400"/>
              <a:buChar char="●"/>
            </a:pPr>
            <a:r>
              <a:rPr lang="en-US" sz="2400"/>
              <a:t>75% variance explained</a:t>
            </a:r>
            <a:endParaRPr sz="2400"/>
          </a:p>
          <a:p>
            <a:pPr marL="228600" lvl="0" indent="-203200" algn="l" rtl="0">
              <a:lnSpc>
                <a:spcPct val="90000"/>
              </a:lnSpc>
              <a:spcBef>
                <a:spcPts val="1000"/>
              </a:spcBef>
              <a:spcAft>
                <a:spcPts val="0"/>
              </a:spcAft>
              <a:buClr>
                <a:schemeClr val="dk1"/>
              </a:buClr>
              <a:buSzPts val="2400"/>
              <a:buChar char="●"/>
            </a:pPr>
            <a:r>
              <a:rPr lang="en-US" sz="2400"/>
              <a:t>90% variance explained</a:t>
            </a:r>
            <a:endParaRPr sz="2400"/>
          </a:p>
          <a:p>
            <a:pPr marL="228600" lvl="0" indent="-203200" algn="l" rtl="0">
              <a:lnSpc>
                <a:spcPct val="90000"/>
              </a:lnSpc>
              <a:spcBef>
                <a:spcPts val="1000"/>
              </a:spcBef>
              <a:spcAft>
                <a:spcPts val="2100"/>
              </a:spcAft>
              <a:buClr>
                <a:schemeClr val="dk1"/>
              </a:buClr>
              <a:buSzPts val="2400"/>
              <a:buChar char="●"/>
            </a:pPr>
            <a:r>
              <a:rPr lang="en-US" sz="2400"/>
              <a:t>99% variance explained</a:t>
            </a:r>
            <a:endParaRPr sz="2400"/>
          </a:p>
        </p:txBody>
      </p:sp>
      <p:graphicFrame>
        <p:nvGraphicFramePr>
          <p:cNvPr id="350" name="Google Shape;350;p23"/>
          <p:cNvGraphicFramePr/>
          <p:nvPr/>
        </p:nvGraphicFramePr>
        <p:xfrm>
          <a:off x="5034975" y="879750"/>
          <a:ext cx="6193750" cy="4913350"/>
        </p:xfrm>
        <a:graphic>
          <a:graphicData uri="http://schemas.openxmlformats.org/drawingml/2006/table">
            <a:tbl>
              <a:tblPr>
                <a:noFill/>
                <a:tableStyleId>{39C4DFB8-AF23-4F34-A7CF-B36D4F98D655}</a:tableStyleId>
              </a:tblPr>
              <a:tblGrid>
                <a:gridCol w="3096875">
                  <a:extLst>
                    <a:ext uri="{9D8B030D-6E8A-4147-A177-3AD203B41FA5}">
                      <a16:colId xmlns:a16="http://schemas.microsoft.com/office/drawing/2014/main" val="20000"/>
                    </a:ext>
                  </a:extLst>
                </a:gridCol>
                <a:gridCol w="3096875">
                  <a:extLst>
                    <a:ext uri="{9D8B030D-6E8A-4147-A177-3AD203B41FA5}">
                      <a16:colId xmlns:a16="http://schemas.microsoft.com/office/drawing/2014/main" val="20001"/>
                    </a:ext>
                  </a:extLst>
                </a:gridCol>
              </a:tblGrid>
              <a:tr h="24566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4566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351" name="Google Shape;351;p23"/>
          <p:cNvPicPr preferRelativeResize="0"/>
          <p:nvPr/>
        </p:nvPicPr>
        <p:blipFill>
          <a:blip r:embed="rId3">
            <a:alphaModFix/>
          </a:blip>
          <a:stretch>
            <a:fillRect/>
          </a:stretch>
        </p:blipFill>
        <p:spPr>
          <a:xfrm>
            <a:off x="5043675" y="879750"/>
            <a:ext cx="3096874" cy="2456676"/>
          </a:xfrm>
          <a:prstGeom prst="rect">
            <a:avLst/>
          </a:prstGeom>
          <a:noFill/>
          <a:ln>
            <a:noFill/>
          </a:ln>
        </p:spPr>
      </p:pic>
      <p:pic>
        <p:nvPicPr>
          <p:cNvPr id="352" name="Google Shape;352;p23"/>
          <p:cNvPicPr preferRelativeResize="0"/>
          <p:nvPr/>
        </p:nvPicPr>
        <p:blipFill>
          <a:blip r:embed="rId4">
            <a:alphaModFix/>
          </a:blip>
          <a:stretch>
            <a:fillRect/>
          </a:stretch>
        </p:blipFill>
        <p:spPr>
          <a:xfrm>
            <a:off x="8131850" y="879750"/>
            <a:ext cx="3096874" cy="2456676"/>
          </a:xfrm>
          <a:prstGeom prst="rect">
            <a:avLst/>
          </a:prstGeom>
          <a:noFill/>
          <a:ln>
            <a:noFill/>
          </a:ln>
        </p:spPr>
      </p:pic>
      <p:pic>
        <p:nvPicPr>
          <p:cNvPr id="353" name="Google Shape;353;p23"/>
          <p:cNvPicPr preferRelativeResize="0"/>
          <p:nvPr/>
        </p:nvPicPr>
        <p:blipFill>
          <a:blip r:embed="rId5">
            <a:alphaModFix/>
          </a:blip>
          <a:stretch>
            <a:fillRect/>
          </a:stretch>
        </p:blipFill>
        <p:spPr>
          <a:xfrm>
            <a:off x="5034975" y="3295900"/>
            <a:ext cx="3096874" cy="2497200"/>
          </a:xfrm>
          <a:prstGeom prst="rect">
            <a:avLst/>
          </a:prstGeom>
          <a:noFill/>
          <a:ln>
            <a:noFill/>
          </a:ln>
        </p:spPr>
      </p:pic>
      <p:pic>
        <p:nvPicPr>
          <p:cNvPr id="354" name="Google Shape;354;p23"/>
          <p:cNvPicPr preferRelativeResize="0"/>
          <p:nvPr/>
        </p:nvPicPr>
        <p:blipFill>
          <a:blip r:embed="rId6">
            <a:alphaModFix/>
          </a:blip>
          <a:stretch>
            <a:fillRect/>
          </a:stretch>
        </p:blipFill>
        <p:spPr>
          <a:xfrm>
            <a:off x="8140550" y="3338450"/>
            <a:ext cx="3096874" cy="2456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Results and Discussion</a:t>
            </a:r>
            <a:endParaRPr/>
          </a:p>
        </p:txBody>
      </p:sp>
      <p:sp>
        <p:nvSpPr>
          <p:cNvPr id="360" name="Google Shape;360;p24"/>
          <p:cNvSpPr txBox="1"/>
          <p:nvPr/>
        </p:nvSpPr>
        <p:spPr>
          <a:xfrm>
            <a:off x="6433000" y="2046675"/>
            <a:ext cx="4565100" cy="3125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A small number of features (relative to the original) are able to explain the majority variance in both images</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US" sz="1800"/>
              <a:t>If we include more data on the amount of variance explained, the curve for Image 1 should look similar to that of Image 2</a:t>
            </a:r>
            <a:endParaRPr sz="1800"/>
          </a:p>
        </p:txBody>
      </p:sp>
      <p:pic>
        <p:nvPicPr>
          <p:cNvPr id="361" name="Google Shape;361;p24"/>
          <p:cNvPicPr preferRelativeResize="0"/>
          <p:nvPr/>
        </p:nvPicPr>
        <p:blipFill>
          <a:blip r:embed="rId3">
            <a:alphaModFix/>
          </a:blip>
          <a:stretch>
            <a:fillRect/>
          </a:stretch>
        </p:blipFill>
        <p:spPr>
          <a:xfrm>
            <a:off x="838200" y="1690825"/>
            <a:ext cx="5594792" cy="39376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Results and Discussion</a:t>
            </a:r>
            <a:endParaRPr/>
          </a:p>
        </p:txBody>
      </p:sp>
      <p:sp>
        <p:nvSpPr>
          <p:cNvPr id="369" name="Google Shape;369;p25"/>
          <p:cNvSpPr txBox="1"/>
          <p:nvPr/>
        </p:nvSpPr>
        <p:spPr>
          <a:xfrm>
            <a:off x="838200" y="5628425"/>
            <a:ext cx="10226700" cy="712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Even at 99% variance, compressed image size is greatly decreased</a:t>
            </a:r>
            <a:endParaRPr/>
          </a:p>
          <a:p>
            <a:pPr marL="457200" lvl="0" indent="-317500" algn="l" rtl="0">
              <a:spcBef>
                <a:spcPts val="0"/>
              </a:spcBef>
              <a:spcAft>
                <a:spcPts val="0"/>
              </a:spcAft>
              <a:buSzPts val="1400"/>
              <a:buChar char="●"/>
            </a:pPr>
            <a:r>
              <a:rPr lang="en-US"/>
              <a:t>Looking at file size vs the number of features included in the compression, it is apparent that Image 1’s features are more rich</a:t>
            </a:r>
            <a:endParaRPr/>
          </a:p>
        </p:txBody>
      </p:sp>
      <p:pic>
        <p:nvPicPr>
          <p:cNvPr id="2" name="Picture 1">
            <a:extLst>
              <a:ext uri="{FF2B5EF4-FFF2-40B4-BE49-F238E27FC236}">
                <a16:creationId xmlns:a16="http://schemas.microsoft.com/office/drawing/2014/main" id="{4F17FFDF-0DD6-4748-BB6F-6DF5B531ABB6}"/>
              </a:ext>
            </a:extLst>
          </p:cNvPr>
          <p:cNvPicPr>
            <a:picLocks noChangeAspect="1"/>
          </p:cNvPicPr>
          <p:nvPr/>
        </p:nvPicPr>
        <p:blipFill>
          <a:blip r:embed="rId3">
            <a:alphaModFix/>
          </a:blip>
          <a:stretch>
            <a:fillRect/>
          </a:stretch>
        </p:blipFill>
        <p:spPr>
          <a:xfrm>
            <a:off x="1001212" y="1751737"/>
            <a:ext cx="5031788" cy="3354525"/>
          </a:xfrm>
          <a:prstGeom prst="rect">
            <a:avLst/>
          </a:prstGeom>
          <a:noFill/>
          <a:ln w="9525" cap="flat" cmpd="sng">
            <a:solidFill>
              <a:srgbClr val="000000"/>
            </a:solidFill>
            <a:prstDash val="solid"/>
            <a:round/>
            <a:headEnd type="none" w="sm" len="sm"/>
            <a:tailEnd type="none" w="sm" len="sm"/>
          </a:ln>
        </p:spPr>
      </p:pic>
      <p:pic>
        <p:nvPicPr>
          <p:cNvPr id="3" name="Picture 2">
            <a:extLst>
              <a:ext uri="{FF2B5EF4-FFF2-40B4-BE49-F238E27FC236}">
                <a16:creationId xmlns:a16="http://schemas.microsoft.com/office/drawing/2014/main" id="{ED66E87A-6B2F-2640-909C-C4C298E85B96}"/>
              </a:ext>
            </a:extLst>
          </p:cNvPr>
          <p:cNvPicPr>
            <a:picLocks noChangeAspect="1"/>
          </p:cNvPicPr>
          <p:nvPr/>
        </p:nvPicPr>
        <p:blipFill>
          <a:blip r:embed="rId4">
            <a:alphaModFix/>
          </a:blip>
          <a:stretch>
            <a:fillRect/>
          </a:stretch>
        </p:blipFill>
        <p:spPr>
          <a:xfrm>
            <a:off x="6033000" y="1751737"/>
            <a:ext cx="5031788" cy="335452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Conclusions &amp; Future Work</a:t>
            </a:r>
            <a:endParaRPr/>
          </a:p>
        </p:txBody>
      </p:sp>
      <p:sp>
        <p:nvSpPr>
          <p:cNvPr id="375" name="Google Shape;375;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03200" algn="l" rtl="0">
              <a:lnSpc>
                <a:spcPct val="90000"/>
              </a:lnSpc>
              <a:spcBef>
                <a:spcPts val="1000"/>
              </a:spcBef>
              <a:spcAft>
                <a:spcPts val="0"/>
              </a:spcAft>
              <a:buSzPts val="2400"/>
              <a:buChar char="●"/>
            </a:pPr>
            <a:r>
              <a:rPr lang="en-US" sz="2400"/>
              <a:t>The quantity of principal components (eigenvectors) used in the compression influences the recovery of the original image from the final (compacted) image.</a:t>
            </a:r>
            <a:endParaRPr sz="2400"/>
          </a:p>
          <a:p>
            <a:pPr marL="228600" lvl="0" indent="-203200" algn="l" rtl="0">
              <a:lnSpc>
                <a:spcPct val="90000"/>
              </a:lnSpc>
              <a:spcBef>
                <a:spcPts val="2100"/>
              </a:spcBef>
              <a:spcAft>
                <a:spcPts val="0"/>
              </a:spcAft>
              <a:buSzPts val="2400"/>
              <a:buChar char="●"/>
            </a:pPr>
            <a:r>
              <a:rPr lang="en-US" sz="2400"/>
              <a:t>The number of eigenvectors to keep depends on business need: to identify a pattern or just for storage</a:t>
            </a:r>
            <a:endParaRPr sz="2400"/>
          </a:p>
          <a:p>
            <a:pPr marL="228600" lvl="0" indent="-203200" algn="l" rtl="0">
              <a:lnSpc>
                <a:spcPct val="90000"/>
              </a:lnSpc>
              <a:spcBef>
                <a:spcPts val="2100"/>
              </a:spcBef>
              <a:spcAft>
                <a:spcPts val="0"/>
              </a:spcAft>
              <a:buSzPts val="2400"/>
              <a:buChar char="●"/>
            </a:pPr>
            <a:r>
              <a:rPr lang="en-US" sz="2400"/>
              <a:t>We will try to figure out what’s the smallest number of eigenvalues to keep so that machine can tell the difference between cats and dogs</a:t>
            </a:r>
            <a:endParaRPr sz="2400"/>
          </a:p>
          <a:p>
            <a:pPr marL="228600" lvl="0" indent="-203200" algn="l" rtl="0">
              <a:lnSpc>
                <a:spcPct val="90000"/>
              </a:lnSpc>
              <a:spcBef>
                <a:spcPts val="2100"/>
              </a:spcBef>
              <a:spcAft>
                <a:spcPts val="2100"/>
              </a:spcAft>
              <a:buSzPts val="2400"/>
              <a:buChar char="●"/>
            </a:pPr>
            <a:r>
              <a:rPr lang="en-US" sz="2400"/>
              <a:t>Determine the best way to store PCA models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Sources</a:t>
            </a:r>
            <a:endParaRPr/>
          </a:p>
        </p:txBody>
      </p:sp>
      <p:sp>
        <p:nvSpPr>
          <p:cNvPr id="381" name="Google Shape;381;p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sz="2000"/>
              <a:t>Jauregui Jeff, Principal Component Analysis with Linear Algebra, August 31 2012</a:t>
            </a:r>
            <a:endParaRPr sz="2000"/>
          </a:p>
          <a:p>
            <a:pPr marL="457200" lvl="0" indent="-355600" algn="l" rtl="0">
              <a:lnSpc>
                <a:spcPct val="115000"/>
              </a:lnSpc>
              <a:spcBef>
                <a:spcPts val="0"/>
              </a:spcBef>
              <a:spcAft>
                <a:spcPts val="0"/>
              </a:spcAft>
              <a:buSzPts val="2000"/>
              <a:buChar char="●"/>
            </a:pPr>
            <a:r>
              <a:rPr lang="en-US" sz="2000" u="sng">
                <a:solidFill>
                  <a:srgbClr val="1155CC"/>
                </a:solidFill>
                <a:hlinkClick r:id="rId3"/>
              </a:rPr>
              <a:t>http://www.scielo.br/scielo.php?script=sci_arttext&amp;pid=S1679-45082012000200004</a:t>
            </a:r>
            <a:endParaRPr sz="2000"/>
          </a:p>
          <a:p>
            <a:pPr marL="457200" lvl="0" indent="-355600" algn="l" rtl="0">
              <a:lnSpc>
                <a:spcPct val="115000"/>
              </a:lnSpc>
              <a:spcBef>
                <a:spcPts val="0"/>
              </a:spcBef>
              <a:spcAft>
                <a:spcPts val="0"/>
              </a:spcAft>
              <a:buSzPts val="2000"/>
              <a:buChar char="●"/>
            </a:pPr>
            <a:r>
              <a:rPr lang="en-US" sz="2000" u="sng">
                <a:solidFill>
                  <a:srgbClr val="1155CC"/>
                </a:solidFill>
                <a:hlinkClick r:id="rId4"/>
              </a:rPr>
              <a:t>https://sebastianraschka.com/Articles/2014_pca_step_by_step.html#drop_labels</a:t>
            </a:r>
            <a:endParaRPr sz="2000"/>
          </a:p>
          <a:p>
            <a:pPr marL="457200" lvl="0" indent="-355600" algn="l" rtl="0">
              <a:lnSpc>
                <a:spcPct val="115000"/>
              </a:lnSpc>
              <a:spcBef>
                <a:spcPts val="0"/>
              </a:spcBef>
              <a:spcAft>
                <a:spcPts val="0"/>
              </a:spcAft>
              <a:buSzPts val="2000"/>
              <a:buChar char="●"/>
            </a:pPr>
            <a:r>
              <a:rPr lang="en-US" sz="2000" u="sng">
                <a:solidFill>
                  <a:srgbClr val="1155CC"/>
                </a:solidFill>
                <a:hlinkClick r:id="rId5"/>
              </a:rPr>
              <a:t>https://scikit-learn.org/stable/modules/generated/sklearn.decomposition.PCA.html</a:t>
            </a:r>
            <a:endParaRPr sz="2000"/>
          </a:p>
          <a:p>
            <a:pPr marL="0" lvl="0" indent="0" algn="l" rtl="0">
              <a:spcBef>
                <a:spcPts val="1000"/>
              </a:spcBef>
              <a:spcAft>
                <a:spcPts val="21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Goals</a:t>
            </a:r>
            <a:endParaRPr/>
          </a:p>
        </p:txBody>
      </p:sp>
      <p:sp>
        <p:nvSpPr>
          <p:cNvPr id="290" name="Google Shape;290;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chemeClr val="dk1"/>
              </a:buClr>
              <a:buSzPts val="2400"/>
              <a:buChar char="●"/>
            </a:pPr>
            <a:r>
              <a:rPr lang="en-US" sz="2400" dirty="0"/>
              <a:t>Use linear algebra to solve the matrix so we can extract main components</a:t>
            </a:r>
            <a:endParaRPr sz="2400" dirty="0"/>
          </a:p>
          <a:p>
            <a:pPr marL="228600" lvl="0" indent="0" algn="l" rtl="0">
              <a:lnSpc>
                <a:spcPct val="90000"/>
              </a:lnSpc>
              <a:spcBef>
                <a:spcPts val="0"/>
              </a:spcBef>
              <a:spcAft>
                <a:spcPts val="0"/>
              </a:spcAft>
              <a:buNone/>
            </a:pPr>
            <a:endParaRPr sz="2400" dirty="0"/>
          </a:p>
          <a:p>
            <a:pPr marL="228600" lvl="0" indent="-203200" algn="l" rtl="0">
              <a:lnSpc>
                <a:spcPct val="90000"/>
              </a:lnSpc>
              <a:spcBef>
                <a:spcPts val="0"/>
              </a:spcBef>
              <a:spcAft>
                <a:spcPts val="0"/>
              </a:spcAft>
              <a:buClr>
                <a:schemeClr val="dk1"/>
              </a:buClr>
              <a:buSzPts val="2400"/>
              <a:buChar char="●"/>
            </a:pPr>
            <a:r>
              <a:rPr lang="en-US" sz="2400" dirty="0"/>
              <a:t>Compress images of dogs using Principal Component Analysis to obtain the most visually appealing compressed image</a:t>
            </a:r>
            <a:endParaRPr sz="2400" dirty="0"/>
          </a:p>
          <a:p>
            <a:pPr marL="228600" lvl="0" indent="0" algn="l" rtl="0">
              <a:lnSpc>
                <a:spcPct val="90000"/>
              </a:lnSpc>
              <a:spcBef>
                <a:spcPts val="0"/>
              </a:spcBef>
              <a:spcAft>
                <a:spcPts val="0"/>
              </a:spcAft>
              <a:buNone/>
            </a:pPr>
            <a:endParaRPr sz="2400" dirty="0"/>
          </a:p>
          <a:p>
            <a:pPr marL="228600" lvl="0" indent="-203200" algn="l" rtl="0">
              <a:lnSpc>
                <a:spcPct val="90000"/>
              </a:lnSpc>
              <a:spcBef>
                <a:spcPts val="1000"/>
              </a:spcBef>
              <a:spcAft>
                <a:spcPts val="0"/>
              </a:spcAft>
              <a:buClr>
                <a:schemeClr val="dk1"/>
              </a:buClr>
              <a:buSzPts val="2400"/>
              <a:buChar char="●"/>
            </a:pPr>
            <a:r>
              <a:rPr lang="en-US" sz="2400" dirty="0"/>
              <a:t>Compare the effectiveness of our program by comparing an image to its accompanying 50%, 90%, and 99% explained version</a:t>
            </a:r>
            <a:endParaRPr sz="2400" dirty="0"/>
          </a:p>
          <a:p>
            <a:pPr marL="177800" lvl="0" indent="0" algn="l" rtl="0">
              <a:lnSpc>
                <a:spcPct val="90000"/>
              </a:lnSpc>
              <a:spcBef>
                <a:spcPts val="1000"/>
              </a:spcBef>
              <a:spcAft>
                <a:spcPts val="2100"/>
              </a:spcAft>
              <a:buClr>
                <a:schemeClr val="dk1"/>
              </a:buClr>
              <a:buSzPts val="2800"/>
              <a:buNone/>
            </a:pP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Why use PCA?</a:t>
            </a:r>
            <a:endParaRPr/>
          </a:p>
        </p:txBody>
      </p:sp>
      <p:sp>
        <p:nvSpPr>
          <p:cNvPr id="296" name="Google Shape;296;p16"/>
          <p:cNvSpPr txBox="1">
            <a:spLocks noGrp="1"/>
          </p:cNvSpPr>
          <p:nvPr>
            <p:ph type="body" idx="1"/>
          </p:nvPr>
        </p:nvSpPr>
        <p:spPr>
          <a:xfrm>
            <a:off x="838200" y="1825625"/>
            <a:ext cx="7281300" cy="43515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chemeClr val="dk1"/>
              </a:buClr>
              <a:buSzPts val="2400"/>
              <a:buChar char="●"/>
            </a:pPr>
            <a:r>
              <a:rPr lang="en-US" sz="2400" dirty="0"/>
              <a:t>PCA takes a realistic approach to compression matrix generation by gathering real images to use as data and attempts to find an underlying structure that is common amongst all pictures</a:t>
            </a:r>
            <a:endParaRPr sz="2400" dirty="0"/>
          </a:p>
          <a:p>
            <a:pPr marL="0" lvl="0" indent="0" algn="l" rtl="0">
              <a:lnSpc>
                <a:spcPct val="90000"/>
              </a:lnSpc>
              <a:spcBef>
                <a:spcPts val="1000"/>
              </a:spcBef>
              <a:spcAft>
                <a:spcPts val="0"/>
              </a:spcAft>
              <a:buNone/>
            </a:pPr>
            <a:endParaRPr sz="2400" dirty="0"/>
          </a:p>
          <a:p>
            <a:pPr marL="228600" lvl="0" indent="-203200" algn="l" rtl="0">
              <a:lnSpc>
                <a:spcPct val="90000"/>
              </a:lnSpc>
              <a:spcBef>
                <a:spcPts val="2100"/>
              </a:spcBef>
              <a:spcAft>
                <a:spcPts val="0"/>
              </a:spcAft>
              <a:buClr>
                <a:schemeClr val="dk1"/>
              </a:buClr>
              <a:buSzPts val="2400"/>
              <a:buChar char="●"/>
            </a:pPr>
            <a:r>
              <a:rPr lang="en-US" sz="2400" dirty="0"/>
              <a:t>Uses orthogonal transformations to turn a potentially correlated set of data into a linearly uncorrelated set of data which contain principal components </a:t>
            </a:r>
            <a:endParaRPr sz="2400" dirty="0"/>
          </a:p>
          <a:p>
            <a:pPr marL="228600" lvl="0" indent="0" algn="l" rtl="0">
              <a:lnSpc>
                <a:spcPct val="90000"/>
              </a:lnSpc>
              <a:spcBef>
                <a:spcPts val="2100"/>
              </a:spcBef>
              <a:spcAft>
                <a:spcPts val="2100"/>
              </a:spcAft>
              <a:buNone/>
            </a:pPr>
            <a:endParaRPr sz="2400" dirty="0"/>
          </a:p>
        </p:txBody>
      </p:sp>
      <p:pic>
        <p:nvPicPr>
          <p:cNvPr id="297" name="Google Shape;297;p16"/>
          <p:cNvPicPr preferRelativeResize="0"/>
          <p:nvPr/>
        </p:nvPicPr>
        <p:blipFill rotWithShape="1">
          <a:blip r:embed="rId3">
            <a:alphaModFix/>
          </a:blip>
          <a:srcRect l="8144" r="8144" b="2629"/>
          <a:stretch/>
        </p:blipFill>
        <p:spPr>
          <a:xfrm>
            <a:off x="7802900" y="2736450"/>
            <a:ext cx="3550900" cy="190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PCA in Business Applications</a:t>
            </a:r>
            <a:endParaRPr dirty="0"/>
          </a:p>
        </p:txBody>
      </p:sp>
      <p:sp>
        <p:nvSpPr>
          <p:cNvPr id="303" name="Google Shape;303;p17"/>
          <p:cNvSpPr txBox="1">
            <a:spLocks noGrp="1"/>
          </p:cNvSpPr>
          <p:nvPr>
            <p:ph type="body" idx="1"/>
          </p:nvPr>
        </p:nvSpPr>
        <p:spPr>
          <a:xfrm>
            <a:off x="838200" y="1825625"/>
            <a:ext cx="7853700" cy="4351200"/>
          </a:xfrm>
          <a:prstGeom prst="rect">
            <a:avLst/>
          </a:prstGeom>
        </p:spPr>
        <p:txBody>
          <a:bodyPr spcFirstLastPara="1" wrap="square" lIns="91425" tIns="45700" rIns="91425" bIns="45700" anchor="t" anchorCtr="0">
            <a:noAutofit/>
          </a:bodyPr>
          <a:lstStyle/>
          <a:p>
            <a:pPr marL="228600" lvl="0" indent="-203200" algn="l" rtl="0">
              <a:spcBef>
                <a:spcPts val="1000"/>
              </a:spcBef>
              <a:spcAft>
                <a:spcPts val="0"/>
              </a:spcAft>
              <a:buSzPts val="2400"/>
              <a:buChar char="●"/>
            </a:pPr>
            <a:r>
              <a:rPr lang="en-US" sz="2400" dirty="0"/>
              <a:t>Save space in a database, and thus the company’s revenue, which is a beneficial and efficient way to store image data</a:t>
            </a:r>
            <a:endParaRPr sz="2400" dirty="0"/>
          </a:p>
          <a:p>
            <a:pPr marL="228600" lvl="0" indent="-203200" algn="l" rtl="0">
              <a:spcBef>
                <a:spcPts val="2100"/>
              </a:spcBef>
              <a:spcAft>
                <a:spcPts val="0"/>
              </a:spcAft>
              <a:buSzPts val="2400"/>
              <a:buChar char="●"/>
            </a:pPr>
            <a:r>
              <a:rPr lang="en-US" sz="2400" dirty="0"/>
              <a:t>When you have limited space, this is one of the best ways to store part of your data and revise it to images as close as possible to the original images</a:t>
            </a:r>
            <a:endParaRPr sz="2400" dirty="0"/>
          </a:p>
          <a:p>
            <a:pPr marL="228600" lvl="0" indent="-203200" algn="l" rtl="0">
              <a:spcBef>
                <a:spcPts val="2100"/>
              </a:spcBef>
              <a:spcAft>
                <a:spcPts val="2100"/>
              </a:spcAft>
              <a:buSzPts val="2400"/>
              <a:buChar char="●"/>
            </a:pPr>
            <a:r>
              <a:rPr lang="en-US" sz="2400" dirty="0"/>
              <a:t>When you just want to identify what’s in the picture. Compressed data should be enough</a:t>
            </a:r>
            <a:endParaRPr sz="2400" dirty="0"/>
          </a:p>
        </p:txBody>
      </p:sp>
      <p:pic>
        <p:nvPicPr>
          <p:cNvPr id="304" name="Google Shape;304;p17"/>
          <p:cNvPicPr preferRelativeResize="0"/>
          <p:nvPr/>
        </p:nvPicPr>
        <p:blipFill>
          <a:blip r:embed="rId3">
            <a:alphaModFix/>
          </a:blip>
          <a:stretch>
            <a:fillRect/>
          </a:stretch>
        </p:blipFill>
        <p:spPr>
          <a:xfrm>
            <a:off x="9009900" y="1825625"/>
            <a:ext cx="2506326" cy="1407117"/>
          </a:xfrm>
          <a:prstGeom prst="rect">
            <a:avLst/>
          </a:prstGeom>
          <a:noFill/>
          <a:ln>
            <a:noFill/>
          </a:ln>
        </p:spPr>
      </p:pic>
      <p:pic>
        <p:nvPicPr>
          <p:cNvPr id="305" name="Google Shape;305;p17"/>
          <p:cNvPicPr preferRelativeResize="0"/>
          <p:nvPr/>
        </p:nvPicPr>
        <p:blipFill>
          <a:blip r:embed="rId4">
            <a:alphaModFix/>
          </a:blip>
          <a:stretch>
            <a:fillRect/>
          </a:stretch>
        </p:blipFill>
        <p:spPr>
          <a:xfrm>
            <a:off x="9311800" y="3709900"/>
            <a:ext cx="1902513" cy="184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So, what’s the plan?</a:t>
            </a:r>
            <a:endParaRPr dirty="0"/>
          </a:p>
        </p:txBody>
      </p:sp>
      <p:sp>
        <p:nvSpPr>
          <p:cNvPr id="311" name="Google Shape;311;p18"/>
          <p:cNvSpPr txBox="1">
            <a:spLocks noGrp="1"/>
          </p:cNvSpPr>
          <p:nvPr>
            <p:ph type="body" idx="1"/>
          </p:nvPr>
        </p:nvSpPr>
        <p:spPr>
          <a:xfrm>
            <a:off x="838200" y="1825625"/>
            <a:ext cx="62319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400" dirty="0"/>
              <a:t>Steps:</a:t>
            </a:r>
            <a:endParaRPr sz="2400" dirty="0"/>
          </a:p>
          <a:p>
            <a:pPr marL="0" lvl="0" indent="0" algn="l" rtl="0">
              <a:lnSpc>
                <a:spcPct val="90000"/>
              </a:lnSpc>
              <a:spcBef>
                <a:spcPts val="0"/>
              </a:spcBef>
              <a:spcAft>
                <a:spcPts val="0"/>
              </a:spcAft>
              <a:buClr>
                <a:schemeClr val="dk1"/>
              </a:buClr>
              <a:buSzPts val="2800"/>
              <a:buNone/>
            </a:pPr>
            <a:endParaRPr sz="2400" dirty="0"/>
          </a:p>
          <a:p>
            <a:pPr marL="228600" lvl="0" indent="-203200" algn="l" rtl="0">
              <a:lnSpc>
                <a:spcPct val="90000"/>
              </a:lnSpc>
              <a:spcBef>
                <a:spcPts val="1000"/>
              </a:spcBef>
              <a:spcAft>
                <a:spcPts val="0"/>
              </a:spcAft>
              <a:buClr>
                <a:schemeClr val="dk1"/>
              </a:buClr>
              <a:buSzPts val="2400"/>
              <a:buChar char="●"/>
            </a:pPr>
            <a:r>
              <a:rPr lang="en-US" sz="2400" dirty="0"/>
              <a:t>Transform image to matrix</a:t>
            </a:r>
            <a:endParaRPr sz="2400" dirty="0"/>
          </a:p>
          <a:p>
            <a:pPr marL="228600" lvl="0" indent="-203200" algn="l" rtl="0">
              <a:lnSpc>
                <a:spcPct val="90000"/>
              </a:lnSpc>
              <a:spcBef>
                <a:spcPts val="1000"/>
              </a:spcBef>
              <a:spcAft>
                <a:spcPts val="0"/>
              </a:spcAft>
              <a:buClr>
                <a:schemeClr val="dk1"/>
              </a:buClr>
              <a:buSzPts val="2400"/>
              <a:buChar char="●"/>
            </a:pPr>
            <a:r>
              <a:rPr lang="en-US" sz="2400" dirty="0"/>
              <a:t>Calculate covariance matrix</a:t>
            </a:r>
            <a:endParaRPr sz="2400" dirty="0"/>
          </a:p>
          <a:p>
            <a:pPr marL="228600" lvl="0" indent="-203200" algn="l" rtl="0">
              <a:lnSpc>
                <a:spcPct val="90000"/>
              </a:lnSpc>
              <a:spcBef>
                <a:spcPts val="1000"/>
              </a:spcBef>
              <a:spcAft>
                <a:spcPts val="0"/>
              </a:spcAft>
              <a:buClr>
                <a:schemeClr val="dk1"/>
              </a:buClr>
              <a:buSzPts val="2400"/>
              <a:buChar char="●"/>
            </a:pPr>
            <a:r>
              <a:rPr lang="en-US" sz="2400" dirty="0"/>
              <a:t>Find eigenvalues (to determine magnitude)</a:t>
            </a:r>
            <a:endParaRPr sz="2400" dirty="0"/>
          </a:p>
          <a:p>
            <a:pPr marL="228600" lvl="0" indent="-203200" algn="l" rtl="0">
              <a:lnSpc>
                <a:spcPct val="90000"/>
              </a:lnSpc>
              <a:spcBef>
                <a:spcPts val="1000"/>
              </a:spcBef>
              <a:spcAft>
                <a:spcPts val="0"/>
              </a:spcAft>
              <a:buClr>
                <a:schemeClr val="dk1"/>
              </a:buClr>
              <a:buSzPts val="2400"/>
              <a:buChar char="●"/>
            </a:pPr>
            <a:r>
              <a:rPr lang="en-US" sz="2400" dirty="0"/>
              <a:t>Find eigenvectors (principal components)</a:t>
            </a:r>
            <a:endParaRPr sz="2400" dirty="0"/>
          </a:p>
          <a:p>
            <a:pPr marL="228600" lvl="0" indent="-203200" algn="l" rtl="0">
              <a:lnSpc>
                <a:spcPct val="90000"/>
              </a:lnSpc>
              <a:spcBef>
                <a:spcPts val="1000"/>
              </a:spcBef>
              <a:spcAft>
                <a:spcPts val="2100"/>
              </a:spcAft>
              <a:buClr>
                <a:schemeClr val="dk1"/>
              </a:buClr>
              <a:buSzPts val="2400"/>
              <a:buChar char="●"/>
            </a:pPr>
            <a:r>
              <a:rPr lang="en-US" sz="2400" dirty="0"/>
              <a:t>Multiply matrix with eigenvectors</a:t>
            </a:r>
            <a:endParaRPr sz="2400" dirty="0"/>
          </a:p>
        </p:txBody>
      </p:sp>
      <p:pic>
        <p:nvPicPr>
          <p:cNvPr id="312" name="Google Shape;312;p18"/>
          <p:cNvPicPr preferRelativeResize="0"/>
          <p:nvPr/>
        </p:nvPicPr>
        <p:blipFill>
          <a:blip r:embed="rId3">
            <a:alphaModFix/>
          </a:blip>
          <a:stretch>
            <a:fillRect/>
          </a:stretch>
        </p:blipFill>
        <p:spPr>
          <a:xfrm>
            <a:off x="7243700" y="1690699"/>
            <a:ext cx="4486125" cy="4486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title"/>
          </p:nvPr>
        </p:nvSpPr>
        <p:spPr>
          <a:xfrm>
            <a:off x="791900" y="270600"/>
            <a:ext cx="9988200" cy="979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Mathematical Background</a:t>
            </a:r>
            <a:endParaRPr dirty="0"/>
          </a:p>
        </p:txBody>
      </p:sp>
      <p:sp>
        <p:nvSpPr>
          <p:cNvPr id="318" name="Google Shape;318;p19"/>
          <p:cNvSpPr txBox="1">
            <a:spLocks noGrp="1"/>
          </p:cNvSpPr>
          <p:nvPr>
            <p:ph type="body" idx="1"/>
          </p:nvPr>
        </p:nvSpPr>
        <p:spPr>
          <a:xfrm>
            <a:off x="647100" y="1161850"/>
            <a:ext cx="10706700" cy="5015100"/>
          </a:xfrm>
          <a:prstGeom prst="rect">
            <a:avLst/>
          </a:prstGeom>
          <a:noFill/>
          <a:ln>
            <a:noFill/>
          </a:ln>
        </p:spPr>
        <p:txBody>
          <a:bodyPr spcFirstLastPara="1" wrap="square" lIns="91425" tIns="45700" rIns="91425" bIns="45700" anchor="t" anchorCtr="0">
            <a:noAutofit/>
          </a:bodyPr>
          <a:lstStyle/>
          <a:p>
            <a:pPr marL="228600" lvl="0" indent="-266700" algn="l" rtl="0">
              <a:lnSpc>
                <a:spcPct val="115000"/>
              </a:lnSpc>
              <a:spcBef>
                <a:spcPts val="2100"/>
              </a:spcBef>
              <a:spcAft>
                <a:spcPts val="0"/>
              </a:spcAft>
              <a:buSzPts val="2400"/>
              <a:buFont typeface="Calibri"/>
              <a:buChar char="●"/>
            </a:pPr>
            <a:r>
              <a:rPr lang="en-US" sz="2400" dirty="0">
                <a:solidFill>
                  <a:srgbClr val="46535E"/>
                </a:solidFill>
                <a:highlight>
                  <a:srgbClr val="FFFFFF"/>
                </a:highlight>
              </a:rPr>
              <a:t>If A is symmetric (meaning </a:t>
            </a:r>
            <a:r>
              <a:rPr lang="en-US" sz="2400" dirty="0"/>
              <a:t>A</a:t>
            </a:r>
            <a:r>
              <a:rPr lang="en-US" sz="2400" baseline="30000" dirty="0"/>
              <a:t>T</a:t>
            </a:r>
            <a:r>
              <a:rPr lang="en-US" sz="2400" dirty="0"/>
              <a:t>= A</a:t>
            </a:r>
            <a:r>
              <a:rPr lang="en-US" sz="2400" dirty="0">
                <a:solidFill>
                  <a:srgbClr val="46535E"/>
                </a:solidFill>
                <a:highlight>
                  <a:srgbClr val="FFFFFF"/>
                </a:highlight>
              </a:rPr>
              <a:t>), then A is orthogonally diagonalizable and has only real eigenvalues. That is, there exist eigenvalues λ1, . . . , </a:t>
            </a:r>
            <a:r>
              <a:rPr lang="en-US" sz="2400" dirty="0" err="1">
                <a:solidFill>
                  <a:srgbClr val="46535E"/>
                </a:solidFill>
                <a:highlight>
                  <a:srgbClr val="FFFFFF"/>
                </a:highlight>
              </a:rPr>
              <a:t>λn</a:t>
            </a:r>
            <a:r>
              <a:rPr lang="en-US" sz="2400" dirty="0">
                <a:solidFill>
                  <a:srgbClr val="46535E"/>
                </a:solidFill>
                <a:highlight>
                  <a:srgbClr val="FFFFFF"/>
                </a:highlight>
              </a:rPr>
              <a:t> and eigenvectors  v</a:t>
            </a:r>
            <a:r>
              <a:rPr lang="en-US" sz="2400" baseline="-25000" dirty="0">
                <a:solidFill>
                  <a:srgbClr val="46535E"/>
                </a:solidFill>
                <a:highlight>
                  <a:srgbClr val="FFFFFF"/>
                </a:highlight>
              </a:rPr>
              <a:t>1</a:t>
            </a:r>
            <a:r>
              <a:rPr lang="en-US" sz="2400" dirty="0">
                <a:solidFill>
                  <a:srgbClr val="46535E"/>
                </a:solidFill>
                <a:highlight>
                  <a:srgbClr val="FFFFFF"/>
                </a:highlight>
              </a:rPr>
              <a:t>, v</a:t>
            </a:r>
            <a:r>
              <a:rPr lang="en-US" sz="2400" baseline="-25000" dirty="0">
                <a:solidFill>
                  <a:srgbClr val="46535E"/>
                </a:solidFill>
                <a:highlight>
                  <a:srgbClr val="FFFFFF"/>
                </a:highlight>
              </a:rPr>
              <a:t>2</a:t>
            </a:r>
            <a:r>
              <a:rPr lang="en-US" sz="2400" dirty="0">
                <a:solidFill>
                  <a:srgbClr val="46535E"/>
                </a:solidFill>
                <a:highlight>
                  <a:srgbClr val="FFFFFF"/>
                </a:highlight>
              </a:rPr>
              <a:t> . . . ,</a:t>
            </a:r>
            <a:r>
              <a:rPr lang="en-US" sz="2400" dirty="0" err="1">
                <a:solidFill>
                  <a:srgbClr val="46535E"/>
                </a:solidFill>
                <a:highlight>
                  <a:srgbClr val="FFFFFF"/>
                </a:highlight>
              </a:rPr>
              <a:t>v</a:t>
            </a:r>
            <a:r>
              <a:rPr lang="en-US" sz="2400" baseline="-25000" dirty="0" err="1">
                <a:solidFill>
                  <a:srgbClr val="46535E"/>
                </a:solidFill>
                <a:highlight>
                  <a:srgbClr val="FFFFFF"/>
                </a:highlight>
              </a:rPr>
              <a:t>n</a:t>
            </a:r>
            <a:r>
              <a:rPr lang="en-US" sz="2400" baseline="-25000" dirty="0">
                <a:solidFill>
                  <a:srgbClr val="46535E"/>
                </a:solidFill>
                <a:highlight>
                  <a:srgbClr val="FFFFFF"/>
                </a:highlight>
              </a:rPr>
              <a:t> </a:t>
            </a:r>
            <a:r>
              <a:rPr lang="en-US" sz="2400" dirty="0">
                <a:solidFill>
                  <a:srgbClr val="46535E"/>
                </a:solidFill>
                <a:highlight>
                  <a:srgbClr val="FFFFFF"/>
                </a:highlight>
              </a:rPr>
              <a:t>such that: </a:t>
            </a:r>
            <a:endParaRPr sz="2400" dirty="0">
              <a:solidFill>
                <a:srgbClr val="46535E"/>
              </a:solidFill>
              <a:highlight>
                <a:srgbClr val="FFFFFF"/>
              </a:highlight>
            </a:endParaRPr>
          </a:p>
          <a:p>
            <a:pPr marL="1600200" lvl="0" indent="228600" algn="l" rtl="0">
              <a:lnSpc>
                <a:spcPct val="115000"/>
              </a:lnSpc>
              <a:spcBef>
                <a:spcPts val="1600"/>
              </a:spcBef>
              <a:spcAft>
                <a:spcPts val="0"/>
              </a:spcAft>
              <a:buNone/>
            </a:pPr>
            <a:r>
              <a:rPr lang="en-US" sz="2400" dirty="0" err="1">
                <a:solidFill>
                  <a:srgbClr val="46535E"/>
                </a:solidFill>
                <a:highlight>
                  <a:srgbClr val="FFFFFF"/>
                </a:highlight>
              </a:rPr>
              <a:t>Av</a:t>
            </a:r>
            <a:r>
              <a:rPr lang="en-US" sz="2400" i="1" baseline="-25000" dirty="0" err="1">
                <a:solidFill>
                  <a:srgbClr val="46535E"/>
                </a:solidFill>
                <a:highlight>
                  <a:srgbClr val="FFFFFF"/>
                </a:highlight>
              </a:rPr>
              <a:t>i</a:t>
            </a:r>
            <a:r>
              <a:rPr lang="en-US" sz="2400" dirty="0">
                <a:solidFill>
                  <a:srgbClr val="46535E"/>
                </a:solidFill>
                <a:highlight>
                  <a:srgbClr val="FFFFFF"/>
                </a:highlight>
              </a:rPr>
              <a:t> = </a:t>
            </a:r>
            <a:r>
              <a:rPr lang="en-US" sz="2400" dirty="0" err="1">
                <a:solidFill>
                  <a:srgbClr val="46535E"/>
                </a:solidFill>
                <a:highlight>
                  <a:srgbClr val="FFFFFF"/>
                </a:highlight>
              </a:rPr>
              <a:t>λ</a:t>
            </a:r>
            <a:r>
              <a:rPr lang="en-US" sz="2400" i="1" baseline="-25000" dirty="0" err="1">
                <a:solidFill>
                  <a:srgbClr val="46535E"/>
                </a:solidFill>
                <a:highlight>
                  <a:srgbClr val="FFFFFF"/>
                </a:highlight>
              </a:rPr>
              <a:t>i</a:t>
            </a:r>
            <a:r>
              <a:rPr lang="en-US" sz="2400" dirty="0" err="1">
                <a:solidFill>
                  <a:srgbClr val="46535E"/>
                </a:solidFill>
                <a:highlight>
                  <a:srgbClr val="FFFFFF"/>
                </a:highlight>
              </a:rPr>
              <a:t>v</a:t>
            </a:r>
            <a:r>
              <a:rPr lang="en-US" sz="2400" i="1" baseline="-25000" dirty="0" err="1">
                <a:solidFill>
                  <a:srgbClr val="46535E"/>
                </a:solidFill>
                <a:highlight>
                  <a:srgbClr val="FFFFFF"/>
                </a:highlight>
              </a:rPr>
              <a:t>i</a:t>
            </a:r>
            <a:r>
              <a:rPr lang="en-US" sz="2400" i="1" dirty="0">
                <a:solidFill>
                  <a:srgbClr val="46535E"/>
                </a:solidFill>
                <a:highlight>
                  <a:srgbClr val="FFFFFF"/>
                </a:highlight>
              </a:rPr>
              <a:t> </a:t>
            </a:r>
            <a:r>
              <a:rPr lang="en-US" sz="2400" dirty="0">
                <a:solidFill>
                  <a:srgbClr val="46535E"/>
                </a:solidFill>
                <a:highlight>
                  <a:srgbClr val="FFFFFF"/>
                </a:highlight>
              </a:rPr>
              <a:t>for each </a:t>
            </a:r>
            <a:r>
              <a:rPr lang="en-US" sz="2400" i="1" dirty="0" err="1">
                <a:solidFill>
                  <a:srgbClr val="46535E"/>
                </a:solidFill>
                <a:highlight>
                  <a:srgbClr val="FFFFFF"/>
                </a:highlight>
              </a:rPr>
              <a:t>i</a:t>
            </a:r>
            <a:r>
              <a:rPr lang="en-US" sz="2400" dirty="0">
                <a:solidFill>
                  <a:srgbClr val="46535E"/>
                </a:solidFill>
                <a:highlight>
                  <a:srgbClr val="FFFFFF"/>
                </a:highlight>
              </a:rPr>
              <a:t> = 1, 2, .  . . , n.</a:t>
            </a:r>
            <a:endParaRPr sz="2400" dirty="0">
              <a:solidFill>
                <a:srgbClr val="46535E"/>
              </a:solidFill>
              <a:highlight>
                <a:srgbClr val="FFFFFF"/>
              </a:highlight>
            </a:endParaRPr>
          </a:p>
          <a:p>
            <a:pPr marL="228600" lvl="0" indent="-266700" algn="l" rtl="0">
              <a:lnSpc>
                <a:spcPct val="115000"/>
              </a:lnSpc>
              <a:spcBef>
                <a:spcPts val="1600"/>
              </a:spcBef>
              <a:spcAft>
                <a:spcPts val="0"/>
              </a:spcAft>
              <a:buSzPts val="2400"/>
              <a:buFont typeface="Calibri"/>
              <a:buChar char="●"/>
            </a:pPr>
            <a:r>
              <a:rPr lang="en-US" sz="2400" dirty="0">
                <a:solidFill>
                  <a:srgbClr val="46535E"/>
                </a:solidFill>
                <a:highlight>
                  <a:srgbClr val="FFFFFF"/>
                </a:highlight>
              </a:rPr>
              <a:t>This is the spectral theorem:  A</a:t>
            </a:r>
            <a:r>
              <a:rPr lang="en-US" sz="2400" baseline="30000" dirty="0">
                <a:solidFill>
                  <a:srgbClr val="46535E"/>
                </a:solidFill>
                <a:highlight>
                  <a:srgbClr val="FFFFFF"/>
                </a:highlight>
              </a:rPr>
              <a:t>T</a:t>
            </a:r>
            <a:r>
              <a:rPr lang="en-US" sz="2400" dirty="0">
                <a:solidFill>
                  <a:srgbClr val="46535E"/>
                </a:solidFill>
                <a:highlight>
                  <a:srgbClr val="FFFFFF"/>
                </a:highlight>
              </a:rPr>
              <a:t>A and AA</a:t>
            </a:r>
            <a:r>
              <a:rPr lang="en-US" sz="2400" baseline="30000" dirty="0">
                <a:solidFill>
                  <a:srgbClr val="46535E"/>
                </a:solidFill>
                <a:highlight>
                  <a:srgbClr val="FFFFFF"/>
                </a:highlight>
              </a:rPr>
              <a:t>T</a:t>
            </a:r>
            <a:r>
              <a:rPr lang="en-US" sz="2400" dirty="0">
                <a:solidFill>
                  <a:srgbClr val="46535E"/>
                </a:solidFill>
                <a:highlight>
                  <a:srgbClr val="FFFFFF"/>
                </a:highlight>
              </a:rPr>
              <a:t> share the same eigenvalues </a:t>
            </a:r>
            <a:r>
              <a:rPr lang="en-US" sz="2400" i="1" dirty="0">
                <a:solidFill>
                  <a:srgbClr val="46535E"/>
                </a:solidFill>
                <a:highlight>
                  <a:srgbClr val="FFFFFF"/>
                </a:highlight>
              </a:rPr>
              <a:t>and</a:t>
            </a:r>
            <a:r>
              <a:rPr lang="en-US" sz="2400" dirty="0">
                <a:solidFill>
                  <a:srgbClr val="46535E"/>
                </a:solidFill>
                <a:highlight>
                  <a:srgbClr val="FFFFFF"/>
                </a:highlight>
              </a:rPr>
              <a:t> these eigenvalues are non-negative</a:t>
            </a:r>
            <a:endParaRPr sz="2400" dirty="0">
              <a:solidFill>
                <a:srgbClr val="46535E"/>
              </a:solidFill>
              <a:highlight>
                <a:srgbClr val="FFFFFF"/>
              </a:highlight>
            </a:endParaRPr>
          </a:p>
          <a:p>
            <a:pPr marL="228600" lvl="0" indent="-266700" algn="l" rtl="0">
              <a:lnSpc>
                <a:spcPct val="115000"/>
              </a:lnSpc>
              <a:spcBef>
                <a:spcPts val="1600"/>
              </a:spcBef>
              <a:spcAft>
                <a:spcPts val="0"/>
              </a:spcAft>
              <a:buSzPts val="2400"/>
              <a:buFont typeface="Calibri"/>
              <a:buChar char="●"/>
            </a:pPr>
            <a:r>
              <a:rPr lang="en-US" sz="2400" dirty="0">
                <a:solidFill>
                  <a:srgbClr val="46535E"/>
                </a:solidFill>
                <a:highlight>
                  <a:srgbClr val="FFFFFF"/>
                </a:highlight>
              </a:rPr>
              <a:t>So if we have have a matrix we can make it symmetric by calculating its covariance matrix.</a:t>
            </a:r>
            <a:endParaRPr sz="2400" dirty="0">
              <a:solidFill>
                <a:srgbClr val="46535E"/>
              </a:solidFill>
              <a:highlight>
                <a:srgbClr val="FFFFFF"/>
              </a:highlight>
            </a:endParaRPr>
          </a:p>
          <a:p>
            <a:pPr marL="0" lvl="0" indent="0" algn="l" rtl="0">
              <a:lnSpc>
                <a:spcPct val="90000"/>
              </a:lnSpc>
              <a:spcBef>
                <a:spcPts val="1600"/>
              </a:spcBef>
              <a:spcAft>
                <a:spcPts val="21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720625" y="203350"/>
            <a:ext cx="10294800" cy="943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Clr>
                <a:schemeClr val="dk1"/>
              </a:buClr>
              <a:buSzPts val="4400"/>
              <a:buFont typeface="Calibri"/>
              <a:buNone/>
            </a:pPr>
            <a:r>
              <a:rPr lang="en-US" dirty="0"/>
              <a:t>Mathematical Application</a:t>
            </a:r>
            <a:endParaRPr dirty="0"/>
          </a:p>
          <a:p>
            <a:pPr marL="0" lvl="0" indent="0" algn="l" rtl="0">
              <a:spcBef>
                <a:spcPts val="0"/>
              </a:spcBef>
              <a:spcAft>
                <a:spcPts val="0"/>
              </a:spcAft>
              <a:buNone/>
            </a:pPr>
            <a:endParaRPr dirty="0"/>
          </a:p>
        </p:txBody>
      </p:sp>
      <p:sp>
        <p:nvSpPr>
          <p:cNvPr id="324" name="Google Shape;324;p20"/>
          <p:cNvSpPr txBox="1">
            <a:spLocks noGrp="1"/>
          </p:cNvSpPr>
          <p:nvPr>
            <p:ph type="body" idx="1"/>
          </p:nvPr>
        </p:nvSpPr>
        <p:spPr>
          <a:xfrm>
            <a:off x="573575" y="1088300"/>
            <a:ext cx="10927200" cy="5324100"/>
          </a:xfrm>
          <a:prstGeom prst="rect">
            <a:avLst/>
          </a:prstGeom>
        </p:spPr>
        <p:txBody>
          <a:bodyPr spcFirstLastPara="1" wrap="square" lIns="91425" tIns="45700" rIns="91425" bIns="45700" anchor="t" anchorCtr="0">
            <a:noAutofit/>
          </a:bodyPr>
          <a:lstStyle/>
          <a:p>
            <a:pPr marL="457200" lvl="0" indent="-381000" algn="l" rtl="0">
              <a:lnSpc>
                <a:spcPct val="115000"/>
              </a:lnSpc>
              <a:spcBef>
                <a:spcPts val="2100"/>
              </a:spcBef>
              <a:spcAft>
                <a:spcPts val="0"/>
              </a:spcAft>
              <a:buClr>
                <a:srgbClr val="46535E"/>
              </a:buClr>
              <a:buSzPts val="2400"/>
              <a:buChar char="●"/>
            </a:pPr>
            <a:r>
              <a:rPr lang="en-US" sz="2400" dirty="0">
                <a:solidFill>
                  <a:srgbClr val="46535E"/>
                </a:solidFill>
                <a:highlight>
                  <a:srgbClr val="FFFFFF"/>
                </a:highlight>
              </a:rPr>
              <a:t>First we scale the data. This reduces the emphasis caused by the larger data points in the raw data</a:t>
            </a:r>
            <a:endParaRPr sz="2400" dirty="0">
              <a:solidFill>
                <a:srgbClr val="46535E"/>
              </a:solidFill>
              <a:highlight>
                <a:srgbClr val="FFFFFF"/>
              </a:highlight>
            </a:endParaRPr>
          </a:p>
          <a:p>
            <a:pPr marL="457200" lvl="0" indent="-381000" algn="l" rtl="0">
              <a:lnSpc>
                <a:spcPct val="115000"/>
              </a:lnSpc>
              <a:spcBef>
                <a:spcPts val="0"/>
              </a:spcBef>
              <a:spcAft>
                <a:spcPts val="0"/>
              </a:spcAft>
              <a:buClr>
                <a:srgbClr val="46535E"/>
              </a:buClr>
              <a:buSzPts val="2400"/>
              <a:buChar char="●"/>
            </a:pPr>
            <a:r>
              <a:rPr lang="en-US" sz="2400" dirty="0">
                <a:solidFill>
                  <a:srgbClr val="46535E"/>
                </a:solidFill>
                <a:highlight>
                  <a:srgbClr val="FFFFFF"/>
                </a:highlight>
              </a:rPr>
              <a:t>We then compute the covariance matrix from our data thus:</a:t>
            </a:r>
            <a:endParaRPr sz="2400" dirty="0">
              <a:solidFill>
                <a:srgbClr val="46535E"/>
              </a:solidFill>
              <a:highlight>
                <a:srgbClr val="FFFFFF"/>
              </a:highlight>
            </a:endParaRPr>
          </a:p>
          <a:p>
            <a:pPr marL="1371600" lvl="2" indent="-381000" algn="l" rtl="0">
              <a:lnSpc>
                <a:spcPct val="115000"/>
              </a:lnSpc>
              <a:spcBef>
                <a:spcPts val="0"/>
              </a:spcBef>
              <a:spcAft>
                <a:spcPts val="0"/>
              </a:spcAft>
              <a:buClr>
                <a:srgbClr val="46535E"/>
              </a:buClr>
              <a:buSzPts val="2400"/>
              <a:buChar char="■"/>
            </a:pPr>
            <a:r>
              <a:rPr lang="en-US" sz="2400" dirty="0">
                <a:solidFill>
                  <a:srgbClr val="46535E"/>
                </a:solidFill>
                <a:highlight>
                  <a:srgbClr val="FFFFFF"/>
                </a:highlight>
              </a:rPr>
              <a:t>S = AA</a:t>
            </a:r>
            <a:r>
              <a:rPr lang="en-US" sz="2400" baseline="30000" dirty="0">
                <a:solidFill>
                  <a:srgbClr val="46535E"/>
                </a:solidFill>
                <a:highlight>
                  <a:srgbClr val="FFFFFF"/>
                </a:highlight>
              </a:rPr>
              <a:t>T </a:t>
            </a:r>
            <a:r>
              <a:rPr lang="en-US" sz="2400" dirty="0">
                <a:solidFill>
                  <a:srgbClr val="46535E"/>
                </a:solidFill>
                <a:highlight>
                  <a:srgbClr val="FFFFFF"/>
                </a:highlight>
              </a:rPr>
              <a:t>/(n − 1)</a:t>
            </a:r>
            <a:endParaRPr sz="2400" dirty="0">
              <a:solidFill>
                <a:srgbClr val="46535E"/>
              </a:solidFill>
              <a:highlight>
                <a:srgbClr val="FFFFFF"/>
              </a:highlight>
            </a:endParaRPr>
          </a:p>
          <a:p>
            <a:pPr marL="457200" lvl="0" indent="-381000" algn="l" rtl="0">
              <a:lnSpc>
                <a:spcPct val="115000"/>
              </a:lnSpc>
              <a:spcBef>
                <a:spcPts val="0"/>
              </a:spcBef>
              <a:spcAft>
                <a:spcPts val="0"/>
              </a:spcAft>
              <a:buClr>
                <a:srgbClr val="46535E"/>
              </a:buClr>
              <a:buSzPts val="2400"/>
              <a:buChar char="●"/>
            </a:pPr>
            <a:r>
              <a:rPr lang="en-US" sz="2400" dirty="0">
                <a:solidFill>
                  <a:srgbClr val="46535E"/>
                </a:solidFill>
                <a:highlight>
                  <a:srgbClr val="FFFFFF"/>
                </a:highlight>
              </a:rPr>
              <a:t>This covariance matrix should show the main values. Our eigenvalues are derived from the covariance matrix:</a:t>
            </a:r>
            <a:endParaRPr sz="2400" dirty="0">
              <a:solidFill>
                <a:srgbClr val="46535E"/>
              </a:solidFill>
              <a:highlight>
                <a:srgbClr val="FFFFFF"/>
              </a:highlight>
            </a:endParaRPr>
          </a:p>
          <a:p>
            <a:pPr marL="1371600" lvl="0" indent="0" algn="l" rtl="0">
              <a:lnSpc>
                <a:spcPct val="115000"/>
              </a:lnSpc>
              <a:spcBef>
                <a:spcPts val="1600"/>
              </a:spcBef>
              <a:spcAft>
                <a:spcPts val="0"/>
              </a:spcAft>
              <a:buNone/>
            </a:pPr>
            <a:r>
              <a:rPr lang="en-US" sz="2400" dirty="0">
                <a:solidFill>
                  <a:srgbClr val="46535E"/>
                </a:solidFill>
                <a:highlight>
                  <a:srgbClr val="FFFFFF"/>
                </a:highlight>
              </a:rPr>
              <a:t>Sample covariance matrix:</a:t>
            </a:r>
            <a:endParaRPr sz="2400" dirty="0">
              <a:solidFill>
                <a:srgbClr val="46535E"/>
              </a:solidFill>
              <a:highlight>
                <a:srgbClr val="FFFFFF"/>
              </a:highlight>
            </a:endParaRPr>
          </a:p>
          <a:p>
            <a:pPr marL="457200" lvl="0" indent="-381000" algn="l" rtl="0">
              <a:lnSpc>
                <a:spcPct val="115000"/>
              </a:lnSpc>
              <a:spcBef>
                <a:spcPts val="1600"/>
              </a:spcBef>
              <a:spcAft>
                <a:spcPts val="0"/>
              </a:spcAft>
              <a:buClr>
                <a:srgbClr val="46535E"/>
              </a:buClr>
              <a:buSzPts val="2400"/>
              <a:buChar char="●"/>
            </a:pPr>
            <a:r>
              <a:rPr lang="en-US" sz="2400" dirty="0">
                <a:solidFill>
                  <a:srgbClr val="46535E"/>
                </a:solidFill>
                <a:highlight>
                  <a:srgbClr val="FFFFFF"/>
                </a:highlight>
              </a:rPr>
              <a:t>We then find the eigenvalues: λ</a:t>
            </a:r>
            <a:r>
              <a:rPr lang="en-US" sz="2400" baseline="-25000" dirty="0">
                <a:solidFill>
                  <a:srgbClr val="46535E"/>
                </a:solidFill>
                <a:highlight>
                  <a:srgbClr val="FFFFFF"/>
                </a:highlight>
              </a:rPr>
              <a:t>1</a:t>
            </a:r>
            <a:r>
              <a:rPr lang="en-US" sz="2400" dirty="0">
                <a:solidFill>
                  <a:srgbClr val="46535E"/>
                </a:solidFill>
                <a:highlight>
                  <a:srgbClr val="FFFFFF"/>
                </a:highlight>
              </a:rPr>
              <a:t>, λ</a:t>
            </a:r>
            <a:r>
              <a:rPr lang="en-US" sz="2400" baseline="-25000" dirty="0">
                <a:solidFill>
                  <a:srgbClr val="46535E"/>
                </a:solidFill>
                <a:highlight>
                  <a:srgbClr val="FFFFFF"/>
                </a:highlight>
              </a:rPr>
              <a:t>2  </a:t>
            </a:r>
            <a:r>
              <a:rPr lang="en-US" sz="2400" dirty="0">
                <a:solidFill>
                  <a:srgbClr val="46535E"/>
                </a:solidFill>
                <a:highlight>
                  <a:srgbClr val="FFFFFF"/>
                </a:highlight>
              </a:rPr>
              <a:t>, then the eigenvectors from these eigenvalues. </a:t>
            </a:r>
            <a:endParaRPr sz="2400" dirty="0">
              <a:solidFill>
                <a:srgbClr val="46535E"/>
              </a:solidFill>
              <a:highlight>
                <a:srgbClr val="FFFFFF"/>
              </a:highlight>
            </a:endParaRPr>
          </a:p>
          <a:p>
            <a:pPr marL="457200" lvl="0" indent="-381000" algn="l" rtl="0">
              <a:lnSpc>
                <a:spcPct val="115000"/>
              </a:lnSpc>
              <a:spcBef>
                <a:spcPts val="0"/>
              </a:spcBef>
              <a:spcAft>
                <a:spcPts val="0"/>
              </a:spcAft>
              <a:buClr>
                <a:srgbClr val="46535E"/>
              </a:buClr>
              <a:buSzPts val="2400"/>
              <a:buChar char="●"/>
            </a:pPr>
            <a:r>
              <a:rPr lang="en-US" sz="2400" dirty="0">
                <a:solidFill>
                  <a:srgbClr val="46535E"/>
                </a:solidFill>
                <a:highlight>
                  <a:srgbClr val="FFFFFF"/>
                </a:highlight>
              </a:rPr>
              <a:t>We use these eigenvalues and eigenvectors to identify the dog images</a:t>
            </a:r>
            <a:endParaRPr sz="2400" dirty="0">
              <a:solidFill>
                <a:srgbClr val="46535E"/>
              </a:solidFill>
              <a:highlight>
                <a:srgbClr val="FFFFFF"/>
              </a:highlight>
            </a:endParaRPr>
          </a:p>
          <a:p>
            <a:pPr marL="0" lvl="0" indent="0" algn="l" rtl="0">
              <a:lnSpc>
                <a:spcPct val="115000"/>
              </a:lnSpc>
              <a:spcBef>
                <a:spcPts val="1600"/>
              </a:spcBef>
              <a:spcAft>
                <a:spcPts val="0"/>
              </a:spcAft>
              <a:buNone/>
            </a:pPr>
            <a:endParaRPr sz="1550" dirty="0">
              <a:solidFill>
                <a:srgbClr val="46535E"/>
              </a:solidFill>
              <a:highlight>
                <a:srgbClr val="FFFFFF"/>
              </a:highlight>
              <a:latin typeface="Lora"/>
              <a:ea typeface="Lora"/>
              <a:cs typeface="Lora"/>
              <a:sym typeface="Lora"/>
            </a:endParaRPr>
          </a:p>
          <a:p>
            <a:pPr marL="0" lvl="0" indent="0" algn="l" rtl="0">
              <a:lnSpc>
                <a:spcPct val="115000"/>
              </a:lnSpc>
              <a:spcBef>
                <a:spcPts val="1600"/>
              </a:spcBef>
              <a:spcAft>
                <a:spcPts val="0"/>
              </a:spcAft>
              <a:buNone/>
            </a:pPr>
            <a:endParaRPr sz="1550" dirty="0">
              <a:solidFill>
                <a:srgbClr val="46535E"/>
              </a:solidFill>
              <a:highlight>
                <a:srgbClr val="FFFFFF"/>
              </a:highlight>
              <a:latin typeface="Lora"/>
              <a:ea typeface="Lora"/>
              <a:cs typeface="Lora"/>
              <a:sym typeface="Lora"/>
            </a:endParaRPr>
          </a:p>
          <a:p>
            <a:pPr marL="0" lvl="0" indent="0" algn="l" rtl="0">
              <a:spcBef>
                <a:spcPts val="1600"/>
              </a:spcBef>
              <a:spcAft>
                <a:spcPts val="0"/>
              </a:spcAft>
              <a:buClr>
                <a:srgbClr val="000000"/>
              </a:buClr>
              <a:buSzPts val="1100"/>
              <a:buFont typeface="Arial"/>
              <a:buNone/>
            </a:pPr>
            <a:endParaRPr sz="1550" dirty="0">
              <a:solidFill>
                <a:srgbClr val="46535E"/>
              </a:solidFill>
              <a:highlight>
                <a:srgbClr val="FFFFFF"/>
              </a:highlight>
            </a:endParaRPr>
          </a:p>
          <a:p>
            <a:pPr marL="0" lvl="0" indent="0" algn="l" rtl="0">
              <a:spcBef>
                <a:spcPts val="2100"/>
              </a:spcBef>
              <a:spcAft>
                <a:spcPts val="2100"/>
              </a:spcAft>
              <a:buNone/>
            </a:pPr>
            <a:endParaRPr sz="2400" b="1" u="sng" dirty="0"/>
          </a:p>
        </p:txBody>
      </p:sp>
      <p:sp>
        <p:nvSpPr>
          <p:cNvPr id="325" name="Google Shape;325;p20"/>
          <p:cNvSpPr/>
          <p:nvPr/>
        </p:nvSpPr>
        <p:spPr>
          <a:xfrm>
            <a:off x="5868025" y="4039077"/>
            <a:ext cx="1026000" cy="6333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Nunito"/>
                <a:ea typeface="Nunito"/>
                <a:cs typeface="Nunito"/>
                <a:sym typeface="Nunito"/>
              </a:rPr>
              <a:t>45    2</a:t>
            </a:r>
            <a:endParaRPr sz="2000" dirty="0">
              <a:latin typeface="Nunito"/>
              <a:ea typeface="Nunito"/>
              <a:cs typeface="Nunito"/>
              <a:sym typeface="Nunito"/>
            </a:endParaRPr>
          </a:p>
          <a:p>
            <a:pPr marL="0" lvl="0" indent="0" algn="l" rtl="0">
              <a:spcBef>
                <a:spcPts val="0"/>
              </a:spcBef>
              <a:spcAft>
                <a:spcPts val="0"/>
              </a:spcAft>
              <a:buNone/>
            </a:pPr>
            <a:r>
              <a:rPr lang="en-US" sz="2000" dirty="0">
                <a:latin typeface="Nunito"/>
                <a:ea typeface="Nunito"/>
                <a:cs typeface="Nunito"/>
                <a:sym typeface="Nunito"/>
              </a:rPr>
              <a:t>2     8</a:t>
            </a:r>
            <a:endParaRPr sz="2000" dirty="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1"/>
          <p:cNvSpPr txBox="1">
            <a:spLocks noGrp="1"/>
          </p:cNvSpPr>
          <p:nvPr>
            <p:ph type="title"/>
          </p:nvPr>
        </p:nvSpPr>
        <p:spPr>
          <a:xfrm>
            <a:off x="729000" y="365125"/>
            <a:ext cx="10624800" cy="957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t>Code Sample</a:t>
            </a:r>
            <a:endParaRPr dirty="0">
              <a:solidFill>
                <a:srgbClr val="FF0000"/>
              </a:solidFill>
            </a:endParaRPr>
          </a:p>
        </p:txBody>
      </p:sp>
      <p:sp>
        <p:nvSpPr>
          <p:cNvPr id="331" name="Google Shape;331;p21"/>
          <p:cNvSpPr txBox="1"/>
          <p:nvPr/>
        </p:nvSpPr>
        <p:spPr>
          <a:xfrm>
            <a:off x="6420875" y="1655825"/>
            <a:ext cx="5529600" cy="464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2000"/>
              <a:t>Step 1: Load data</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US" sz="2000"/>
              <a:t>Step 2: Convert RGB (color jpg files) to YUV and strip the Y component</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US" sz="2000"/>
              <a:t>Step 3: Define a function that fits sklearn PCA to an image and returns a reconstructed image using the fitted model</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US" sz="2000"/>
              <a:t>Step 4: Create a pool of workers and distribute application of the PCA to each worker for a variety of target variances</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US" sz="2000"/>
              <a:t>Step 5: Store results as .jpg files for comparison with originals</a:t>
            </a:r>
            <a:endParaRPr sz="2000"/>
          </a:p>
        </p:txBody>
      </p:sp>
      <p:pic>
        <p:nvPicPr>
          <p:cNvPr id="332" name="Google Shape;332;p21"/>
          <p:cNvPicPr preferRelativeResize="0"/>
          <p:nvPr/>
        </p:nvPicPr>
        <p:blipFill>
          <a:blip r:embed="rId3">
            <a:alphaModFix/>
          </a:blip>
          <a:stretch>
            <a:fillRect/>
          </a:stretch>
        </p:blipFill>
        <p:spPr>
          <a:xfrm>
            <a:off x="820200" y="1365438"/>
            <a:ext cx="4512620" cy="5230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Image #1</a:t>
            </a:r>
            <a:endParaRPr>
              <a:solidFill>
                <a:srgbClr val="FF0000"/>
              </a:solidFill>
            </a:endParaRPr>
          </a:p>
        </p:txBody>
      </p:sp>
      <p:sp>
        <p:nvSpPr>
          <p:cNvPr id="338" name="Google Shape;338;p2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03200" algn="l" rtl="0">
              <a:lnSpc>
                <a:spcPct val="90000"/>
              </a:lnSpc>
              <a:spcBef>
                <a:spcPts val="0"/>
              </a:spcBef>
              <a:spcAft>
                <a:spcPts val="0"/>
              </a:spcAft>
              <a:buClr>
                <a:schemeClr val="dk1"/>
              </a:buClr>
              <a:buSzPts val="2400"/>
              <a:buChar char="●"/>
            </a:pPr>
            <a:r>
              <a:rPr lang="en-US" sz="2400"/>
              <a:t>Original</a:t>
            </a:r>
            <a:endParaRPr sz="2400"/>
          </a:p>
          <a:p>
            <a:pPr marL="228600" lvl="0" indent="-203200" algn="l" rtl="0">
              <a:lnSpc>
                <a:spcPct val="90000"/>
              </a:lnSpc>
              <a:spcBef>
                <a:spcPts val="1000"/>
              </a:spcBef>
              <a:spcAft>
                <a:spcPts val="0"/>
              </a:spcAft>
              <a:buClr>
                <a:schemeClr val="dk1"/>
              </a:buClr>
              <a:buSzPts val="2400"/>
              <a:buChar char="●"/>
            </a:pPr>
            <a:r>
              <a:rPr lang="en-US" sz="2400"/>
              <a:t>75% variance explained</a:t>
            </a:r>
            <a:endParaRPr sz="2400"/>
          </a:p>
          <a:p>
            <a:pPr marL="228600" lvl="0" indent="-203200" algn="l" rtl="0">
              <a:lnSpc>
                <a:spcPct val="90000"/>
              </a:lnSpc>
              <a:spcBef>
                <a:spcPts val="1000"/>
              </a:spcBef>
              <a:spcAft>
                <a:spcPts val="0"/>
              </a:spcAft>
              <a:buClr>
                <a:schemeClr val="dk1"/>
              </a:buClr>
              <a:buSzPts val="2400"/>
              <a:buChar char="●"/>
            </a:pPr>
            <a:r>
              <a:rPr lang="en-US" sz="2400"/>
              <a:t>90% variance explained</a:t>
            </a:r>
            <a:endParaRPr sz="2400"/>
          </a:p>
          <a:p>
            <a:pPr marL="228600" lvl="0" indent="-203200" algn="l" rtl="0">
              <a:lnSpc>
                <a:spcPct val="90000"/>
              </a:lnSpc>
              <a:spcBef>
                <a:spcPts val="1000"/>
              </a:spcBef>
              <a:spcAft>
                <a:spcPts val="2100"/>
              </a:spcAft>
              <a:buClr>
                <a:schemeClr val="dk1"/>
              </a:buClr>
              <a:buSzPts val="2400"/>
              <a:buChar char="●"/>
            </a:pPr>
            <a:r>
              <a:rPr lang="en-US" sz="2400"/>
              <a:t>99% variance explained</a:t>
            </a:r>
            <a:endParaRPr sz="2400"/>
          </a:p>
        </p:txBody>
      </p:sp>
      <p:graphicFrame>
        <p:nvGraphicFramePr>
          <p:cNvPr id="339" name="Google Shape;339;p22"/>
          <p:cNvGraphicFramePr/>
          <p:nvPr/>
        </p:nvGraphicFramePr>
        <p:xfrm>
          <a:off x="5034975" y="879750"/>
          <a:ext cx="6193750" cy="4913350"/>
        </p:xfrm>
        <a:graphic>
          <a:graphicData uri="http://schemas.openxmlformats.org/drawingml/2006/table">
            <a:tbl>
              <a:tblPr>
                <a:noFill/>
                <a:tableStyleId>{39C4DFB8-AF23-4F34-A7CF-B36D4F98D655}</a:tableStyleId>
              </a:tblPr>
              <a:tblGrid>
                <a:gridCol w="3096875">
                  <a:extLst>
                    <a:ext uri="{9D8B030D-6E8A-4147-A177-3AD203B41FA5}">
                      <a16:colId xmlns:a16="http://schemas.microsoft.com/office/drawing/2014/main" val="20000"/>
                    </a:ext>
                  </a:extLst>
                </a:gridCol>
                <a:gridCol w="3096875">
                  <a:extLst>
                    <a:ext uri="{9D8B030D-6E8A-4147-A177-3AD203B41FA5}">
                      <a16:colId xmlns:a16="http://schemas.microsoft.com/office/drawing/2014/main" val="20001"/>
                    </a:ext>
                  </a:extLst>
                </a:gridCol>
              </a:tblGrid>
              <a:tr h="24566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4566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340" name="Google Shape;340;p22"/>
          <p:cNvPicPr preferRelativeResize="0"/>
          <p:nvPr/>
        </p:nvPicPr>
        <p:blipFill>
          <a:blip r:embed="rId3">
            <a:alphaModFix/>
          </a:blip>
          <a:stretch>
            <a:fillRect/>
          </a:stretch>
        </p:blipFill>
        <p:spPr>
          <a:xfrm>
            <a:off x="5034975" y="879750"/>
            <a:ext cx="3096874" cy="2456676"/>
          </a:xfrm>
          <a:prstGeom prst="rect">
            <a:avLst/>
          </a:prstGeom>
          <a:noFill/>
          <a:ln>
            <a:noFill/>
          </a:ln>
        </p:spPr>
      </p:pic>
      <p:pic>
        <p:nvPicPr>
          <p:cNvPr id="341" name="Google Shape;341;p22"/>
          <p:cNvPicPr preferRelativeResize="0"/>
          <p:nvPr/>
        </p:nvPicPr>
        <p:blipFill>
          <a:blip r:embed="rId4">
            <a:alphaModFix/>
          </a:blip>
          <a:stretch>
            <a:fillRect/>
          </a:stretch>
        </p:blipFill>
        <p:spPr>
          <a:xfrm>
            <a:off x="8131850" y="879750"/>
            <a:ext cx="3096874" cy="2456676"/>
          </a:xfrm>
          <a:prstGeom prst="rect">
            <a:avLst/>
          </a:prstGeom>
          <a:noFill/>
          <a:ln>
            <a:noFill/>
          </a:ln>
        </p:spPr>
      </p:pic>
      <p:pic>
        <p:nvPicPr>
          <p:cNvPr id="342" name="Google Shape;342;p22"/>
          <p:cNvPicPr preferRelativeResize="0"/>
          <p:nvPr/>
        </p:nvPicPr>
        <p:blipFill>
          <a:blip r:embed="rId5">
            <a:alphaModFix/>
          </a:blip>
          <a:stretch>
            <a:fillRect/>
          </a:stretch>
        </p:blipFill>
        <p:spPr>
          <a:xfrm>
            <a:off x="5034975" y="3336425"/>
            <a:ext cx="3096874" cy="2456676"/>
          </a:xfrm>
          <a:prstGeom prst="rect">
            <a:avLst/>
          </a:prstGeom>
          <a:noFill/>
          <a:ln>
            <a:noFill/>
          </a:ln>
        </p:spPr>
      </p:pic>
      <p:pic>
        <p:nvPicPr>
          <p:cNvPr id="343" name="Google Shape;343;p22"/>
          <p:cNvPicPr preferRelativeResize="0"/>
          <p:nvPr/>
        </p:nvPicPr>
        <p:blipFill>
          <a:blip r:embed="rId6">
            <a:alphaModFix/>
          </a:blip>
          <a:stretch>
            <a:fillRect/>
          </a:stretch>
        </p:blipFill>
        <p:spPr>
          <a:xfrm>
            <a:off x="8131850" y="3336425"/>
            <a:ext cx="3096874" cy="2456676"/>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787</Words>
  <Application>Microsoft Macintosh PowerPoint</Application>
  <PresentationFormat>Widescreen</PresentationFormat>
  <Paragraphs>82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Nunito</vt:lpstr>
      <vt:lpstr>Maven Pro</vt:lpstr>
      <vt:lpstr>Calibri</vt:lpstr>
      <vt:lpstr>Arial</vt:lpstr>
      <vt:lpstr>Lora</vt:lpstr>
      <vt:lpstr>Momentum</vt:lpstr>
      <vt:lpstr>Image Compression Using PCA</vt:lpstr>
      <vt:lpstr>Goals</vt:lpstr>
      <vt:lpstr>Why use PCA?</vt:lpstr>
      <vt:lpstr>PCA in Business Applications</vt:lpstr>
      <vt:lpstr>So, what’s the plan?</vt:lpstr>
      <vt:lpstr>Mathematical Background</vt:lpstr>
      <vt:lpstr> Mathematical Application </vt:lpstr>
      <vt:lpstr>Code Sample</vt:lpstr>
      <vt:lpstr>Image #1</vt:lpstr>
      <vt:lpstr>Image #2</vt:lpstr>
      <vt:lpstr>Results and Discussion</vt:lpstr>
      <vt:lpstr>Results and Discussion</vt:lpstr>
      <vt:lpstr>Conclusions &amp; Future Work</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Compression Using PCA</dc:title>
  <cp:lastModifiedBy>Microsoft Office User</cp:lastModifiedBy>
  <cp:revision>7</cp:revision>
  <cp:lastPrinted>2018-12-11T22:15:06Z</cp:lastPrinted>
  <dcterms:modified xsi:type="dcterms:W3CDTF">2018-12-11T22:18:16Z</dcterms:modified>
</cp:coreProperties>
</file>